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8" r:id="rId1"/>
  </p:sldMasterIdLst>
  <p:notesMasterIdLst>
    <p:notesMasterId r:id="rId13"/>
  </p:notesMasterIdLst>
  <p:sldIdLst>
    <p:sldId id="257" r:id="rId2"/>
    <p:sldId id="268" r:id="rId3"/>
    <p:sldId id="262" r:id="rId4"/>
    <p:sldId id="261" r:id="rId5"/>
    <p:sldId id="270" r:id="rId6"/>
    <p:sldId id="258" r:id="rId7"/>
    <p:sldId id="259" r:id="rId8"/>
    <p:sldId id="260" r:id="rId9"/>
    <p:sldId id="266" r:id="rId10"/>
    <p:sldId id="271" r:id="rId11"/>
    <p:sldId id="269" r:id="rId12"/>
  </p:sldIdLst>
  <p:sldSz cx="9144000" cy="6858000" type="screen4x3"/>
  <p:notesSz cx="6877050" cy="10001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7" d="100"/>
          <a:sy n="107" d="100"/>
        </p:scale>
        <p:origin x="-54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166" y="-96"/>
      </p:cViewPr>
      <p:guideLst>
        <p:guide orient="horz" pos="3151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0055" cy="500063"/>
          </a:xfrm>
          <a:prstGeom prst="rect">
            <a:avLst/>
          </a:prstGeom>
        </p:spPr>
        <p:txBody>
          <a:bodyPr vert="horz" lIns="96416" tIns="48208" rIns="96416" bIns="4820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5406" y="1"/>
            <a:ext cx="2980055" cy="500063"/>
          </a:xfrm>
          <a:prstGeom prst="rect">
            <a:avLst/>
          </a:prstGeom>
        </p:spPr>
        <p:txBody>
          <a:bodyPr vert="horz" lIns="96416" tIns="48208" rIns="96416" bIns="48208" rtlCol="0"/>
          <a:lstStyle>
            <a:lvl1pPr algn="r">
              <a:defRPr sz="1300"/>
            </a:lvl1pPr>
          </a:lstStyle>
          <a:p>
            <a:fld id="{33FF160B-1F57-4667-B898-F821DB92E08D}" type="datetimeFigureOut">
              <a:rPr lang="en-US" smtClean="0"/>
              <a:pPr/>
              <a:t>6/26/2013</a:t>
            </a:fld>
            <a:endParaRPr lang="en-US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16" tIns="48208" rIns="96416" bIns="48208" rtlCol="0" anchor="ctr"/>
          <a:lstStyle/>
          <a:p>
            <a:endParaRPr lang="en-US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706" y="4750596"/>
            <a:ext cx="5501640" cy="4500563"/>
          </a:xfrm>
          <a:prstGeom prst="rect">
            <a:avLst/>
          </a:prstGeom>
        </p:spPr>
        <p:txBody>
          <a:bodyPr vert="horz" lIns="96416" tIns="48208" rIns="96416" bIns="482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99453"/>
            <a:ext cx="2980055" cy="500063"/>
          </a:xfrm>
          <a:prstGeom prst="rect">
            <a:avLst/>
          </a:prstGeom>
        </p:spPr>
        <p:txBody>
          <a:bodyPr vert="horz" lIns="96416" tIns="48208" rIns="96416" bIns="4820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5406" y="9499453"/>
            <a:ext cx="2980055" cy="500063"/>
          </a:xfrm>
          <a:prstGeom prst="rect">
            <a:avLst/>
          </a:prstGeom>
        </p:spPr>
        <p:txBody>
          <a:bodyPr vert="horz" lIns="96416" tIns="48208" rIns="96416" bIns="48208" rtlCol="0" anchor="b"/>
          <a:lstStyle>
            <a:lvl1pPr algn="r">
              <a:defRPr sz="1300"/>
            </a:lvl1pPr>
          </a:lstStyle>
          <a:p>
            <a:fld id="{29234584-9280-4A9B-B801-D9DA25D8F8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51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4584-9280-4A9B-B801-D9DA25D8F86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30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4584-9280-4A9B-B801-D9DA25D8F86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150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4584-9280-4A9B-B801-D9DA25D8F86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56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4584-9280-4A9B-B801-D9DA25D8F86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47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4584-9280-4A9B-B801-D9DA25D8F86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52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4584-9280-4A9B-B801-D9DA25D8F86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039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4584-9280-4A9B-B801-D9DA25D8F86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39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4584-9280-4A9B-B801-D9DA25D8F86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391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27332EF-C5EA-49A6-8F1B-B3465CC16AB7}" type="datetime1">
              <a:rPr lang="en-US" smtClean="0"/>
              <a:pPr/>
              <a:t>6/26/2013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ru-RU" smtClean="0"/>
              <a:t>Тур Бюро Ренессанс, т. 8 (495)995-82-98</a:t>
            </a:r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F4E8824-5EC3-4562-9533-68AEB5DF1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34D6-AFB8-4185-9DF0-74A8619DF5E4}" type="datetime1">
              <a:rPr lang="en-US" smtClean="0"/>
              <a:pPr/>
              <a:t>6/26/2013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Тур Бюро Ренессанс, т. 8 (495)995-82-98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8824-5EC3-4562-9533-68AEB5DF1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11D7-BA99-4F78-9981-5A33C33EF637}" type="datetime1">
              <a:rPr lang="en-US" smtClean="0"/>
              <a:pPr/>
              <a:t>6/26/2013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Тур Бюро Ренессанс, т. 8 (495)995-82-98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8824-5EC3-4562-9533-68AEB5DF1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C7F1-2C0D-4F14-9C04-D3362EC80DBF}" type="datetime1">
              <a:rPr lang="en-US" smtClean="0"/>
              <a:pPr/>
              <a:t>6/26/2013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Тур Бюро Ренессанс, т. 8 (495)995-82-98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8824-5EC3-4562-9533-68AEB5DF1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DA46-4DBD-430E-8244-C2837088379E}" type="datetime1">
              <a:rPr lang="en-US" smtClean="0"/>
              <a:pPr/>
              <a:t>6/26/2013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Тур Бюро Ренессанс, т. 8 (495)995-82-98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8824-5EC3-4562-9533-68AEB5DF1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FA4F-72FC-4F43-A358-9997795CDE92}" type="datetime1">
              <a:rPr lang="en-US" smtClean="0"/>
              <a:pPr/>
              <a:t>6/26/2013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Тур Бюро Ренессанс, т. 8 (495)995-82-98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8824-5EC3-4562-9533-68AEB5DF1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14F03C-9048-45EA-A17D-4FF67245DE20}" type="datetime1">
              <a:rPr lang="en-US" smtClean="0"/>
              <a:pPr/>
              <a:t>6/26/2013</a:t>
            </a:fld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4E8824-5EC3-4562-9533-68AEB5DF16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smtClean="0"/>
              <a:t>Тур Бюро Ренессанс, т. 8 (495)995-82-98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1E953A8-60C1-4FDB-AB72-30A40D4AC46B}" type="datetime1">
              <a:rPr lang="en-US" smtClean="0"/>
              <a:pPr/>
              <a:t>6/26/2013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ru-RU" smtClean="0"/>
              <a:t>Тур Бюро Ренессанс, т. 8 (495)995-82-98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F4E8824-5EC3-4562-9533-68AEB5DF1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1F428-6555-455D-9181-3A3534183A7A}" type="datetime1">
              <a:rPr lang="en-US" smtClean="0"/>
              <a:pPr/>
              <a:t>6/26/2013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Тур Бюро Ренессанс, т. 8 (495)995-82-98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8824-5EC3-4562-9533-68AEB5DF1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1E97-81E4-4DBC-BECC-1536D2A9A3E8}" type="datetime1">
              <a:rPr lang="en-US" smtClean="0"/>
              <a:pPr/>
              <a:t>6/26/2013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Тур Бюро Ренессанс, т. 8 (495)995-82-98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8824-5EC3-4562-9533-68AEB5DF1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5B23-63E8-4BB7-998A-A8FFB4DAFF9C}" type="datetime1">
              <a:rPr lang="en-US" smtClean="0"/>
              <a:pPr/>
              <a:t>6/26/2013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Тур Бюро Ренессанс, т. 8 (495)995-82-98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8824-5EC3-4562-9533-68AEB5DF1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2429DD2-42D1-480B-A271-25D4007E820D}" type="datetime1">
              <a:rPr lang="en-US" smtClean="0"/>
              <a:pPr/>
              <a:t>6/26/2013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Тур Бюро Ренессанс, т. 8 (495)995-82-98</a:t>
            </a: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F4E8824-5EC3-4562-9533-68AEB5DF1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golfclub.com/marseille-salett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lfgrandavign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7772400" cy="17910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rPr>
              <a:t>Программа 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rPr>
              <a:t>«В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rPr>
              <a:t>ыездного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rPr>
              <a:t> этапа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rPr>
              <a:t>Ж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rPr>
              <a:t>енского 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rPr>
              <a:t>Т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rPr>
              <a:t>ура сезона-2013»</a:t>
            </a:r>
            <a:r>
              <a:rPr lang="ru-RU" sz="3600" dirty="0" smtClean="0">
                <a:latin typeface="+mn-lt"/>
                <a:cs typeface="Arial" pitchFamily="34" charset="0"/>
              </a:rPr>
              <a:t> </a:t>
            </a:r>
            <a:r>
              <a:rPr lang="en-US" sz="3600" dirty="0" smtClean="0">
                <a:latin typeface="+mn-lt"/>
                <a:cs typeface="Arial" pitchFamily="34" charset="0"/>
              </a:rPr>
              <a:t/>
            </a:r>
            <a:br>
              <a:rPr lang="en-US" sz="3600" dirty="0" smtClean="0">
                <a:latin typeface="+mn-lt"/>
                <a:cs typeface="Arial" pitchFamily="34" charset="0"/>
              </a:rPr>
            </a:br>
            <a:r>
              <a:rPr lang="ru-RU" sz="3600" dirty="0" smtClean="0">
                <a:latin typeface="+mn-lt"/>
                <a:cs typeface="Arial" pitchFamily="34" charset="0"/>
              </a:rPr>
              <a:t>Франция, Прованс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642910" y="4572008"/>
            <a:ext cx="7772400" cy="114300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400" b="1" dirty="0" smtClean="0">
                <a:cs typeface="Arial" pitchFamily="34" charset="0"/>
              </a:rPr>
              <a:t>31 </a:t>
            </a:r>
            <a:r>
              <a:rPr lang="ru-RU" sz="2400" b="1" dirty="0" smtClean="0">
                <a:cs typeface="Arial" pitchFamily="34" charset="0"/>
              </a:rPr>
              <a:t>Октября – 07 Ноября</a:t>
            </a:r>
            <a:endParaRPr lang="en-US" sz="2400" b="1" dirty="0" smtClean="0">
              <a:cs typeface="Arial" pitchFamily="34" charset="0"/>
            </a:endParaRPr>
          </a:p>
          <a:p>
            <a:pPr algn="ctr">
              <a:buNone/>
            </a:pPr>
            <a:r>
              <a:rPr lang="ru-RU" sz="2400" b="1" dirty="0" smtClean="0">
                <a:cs typeface="Arial" pitchFamily="34" charset="0"/>
              </a:rPr>
              <a:t> (8 дней</a:t>
            </a:r>
            <a:r>
              <a:rPr lang="en-US" sz="2400" b="1" dirty="0" smtClean="0">
                <a:cs typeface="Arial" pitchFamily="34" charset="0"/>
              </a:rPr>
              <a:t> </a:t>
            </a:r>
            <a:r>
              <a:rPr lang="ru-RU" sz="2400" b="1" dirty="0" smtClean="0">
                <a:cs typeface="Arial" pitchFamily="34" charset="0"/>
              </a:rPr>
              <a:t>/ 7 ночей)</a:t>
            </a:r>
            <a:endParaRPr lang="en-US" sz="2400" b="1" dirty="0" smtClean="0">
              <a:cs typeface="Arial" pitchFamily="34" charset="0"/>
            </a:endParaRP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Тур Бюро Ренессанс, т. 8 (495)995-82-98</a:t>
            </a: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logo_rus_s_b_sa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071546"/>
            <a:ext cx="5313213" cy="1214447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Стоимость</a:t>
            </a:r>
            <a:r>
              <a:rPr lang="en-US" sz="1600" dirty="0" smtClean="0"/>
              <a:t> </a:t>
            </a:r>
            <a:r>
              <a:rPr lang="ru-RU" sz="1600" dirty="0" smtClean="0"/>
              <a:t>основной  программы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2777"/>
            <a:ext cx="3970784" cy="5112568"/>
          </a:xfrm>
        </p:spPr>
        <p:txBody>
          <a:bodyPr>
            <a:normAutofit fontScale="85000" lnSpcReduction="20000"/>
          </a:bodyPr>
          <a:lstStyle/>
          <a:p>
            <a:r>
              <a:rPr lang="ru-RU" sz="1200" u="sng" dirty="0" smtClean="0">
                <a:cs typeface="Arial" pitchFamily="34" charset="0"/>
              </a:rPr>
              <a:t>Короткая программа с  03/11-07/11 (4 ночи/3 дня)</a:t>
            </a:r>
          </a:p>
          <a:p>
            <a:endParaRPr lang="ru-RU" sz="1200" dirty="0" smtClean="0">
              <a:cs typeface="Arial" pitchFamily="34" charset="0"/>
            </a:endParaRPr>
          </a:p>
          <a:p>
            <a:r>
              <a:rPr lang="ru-RU" sz="1200" dirty="0" smtClean="0">
                <a:cs typeface="Arial" pitchFamily="34" charset="0"/>
              </a:rPr>
              <a:t>Размещение в отеле </a:t>
            </a:r>
            <a:r>
              <a:rPr lang="en-US" sz="1200" dirty="0">
                <a:cs typeface="Arial" pitchFamily="34" charset="0"/>
              </a:rPr>
              <a:t>Dolce </a:t>
            </a:r>
            <a:r>
              <a:rPr lang="en-US" sz="1200" dirty="0" err="1">
                <a:cs typeface="Arial" pitchFamily="34" charset="0"/>
              </a:rPr>
              <a:t>Frégate</a:t>
            </a:r>
            <a:r>
              <a:rPr lang="en-US" sz="1200" dirty="0">
                <a:cs typeface="Arial" pitchFamily="34" charset="0"/>
              </a:rPr>
              <a:t> </a:t>
            </a:r>
            <a:r>
              <a:rPr lang="en-US" sz="1200" dirty="0" smtClean="0">
                <a:cs typeface="Arial" pitchFamily="34" charset="0"/>
              </a:rPr>
              <a:t>Provence4*. </a:t>
            </a:r>
            <a:endParaRPr lang="ru-RU" sz="1200" dirty="0" smtClean="0">
              <a:cs typeface="Arial" pitchFamily="34" charset="0"/>
            </a:endParaRPr>
          </a:p>
          <a:p>
            <a:pPr marL="109728" indent="0">
              <a:buNone/>
            </a:pPr>
            <a:r>
              <a:rPr lang="ru-RU" sz="1200" dirty="0" smtClean="0">
                <a:cs typeface="Arial" pitchFamily="34" charset="0"/>
              </a:rPr>
              <a:t>Размещение </a:t>
            </a:r>
            <a:r>
              <a:rPr lang="ru-RU" sz="1200" dirty="0">
                <a:cs typeface="Arial" pitchFamily="34" charset="0"/>
              </a:rPr>
              <a:t>в </a:t>
            </a:r>
            <a:r>
              <a:rPr lang="en-US" sz="1200" dirty="0" smtClean="0">
                <a:cs typeface="Arial" pitchFamily="34" charset="0"/>
              </a:rPr>
              <a:t>STD 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err="1">
                <a:cs typeface="Arial" pitchFamily="34" charset="0"/>
              </a:rPr>
              <a:t>Room</a:t>
            </a:r>
            <a:r>
              <a:rPr lang="ru-RU" sz="1200" dirty="0">
                <a:cs typeface="Arial" pitchFamily="34" charset="0"/>
              </a:rPr>
              <a:t> вкл. з</a:t>
            </a:r>
            <a:r>
              <a:rPr lang="ru-RU" sz="1200" dirty="0" smtClean="0">
                <a:cs typeface="Arial" pitchFamily="34" charset="0"/>
              </a:rPr>
              <a:t>автрак и ужин</a:t>
            </a:r>
            <a:endParaRPr lang="ru-RU" sz="1200" dirty="0">
              <a:cs typeface="Arial" pitchFamily="34" charset="0"/>
            </a:endParaRPr>
          </a:p>
          <a:p>
            <a:pPr marL="109728" indent="0">
              <a:buNone/>
            </a:pPr>
            <a:r>
              <a:rPr lang="ru-RU" sz="1200" dirty="0">
                <a:cs typeface="Arial" pitchFamily="34" charset="0"/>
              </a:rPr>
              <a:t> (1 человек в 2-х местном номере</a:t>
            </a:r>
            <a:r>
              <a:rPr lang="ru-RU" sz="1200" dirty="0" smtClean="0">
                <a:cs typeface="Arial" pitchFamily="34" charset="0"/>
              </a:rPr>
              <a:t>)-</a:t>
            </a:r>
            <a:r>
              <a:rPr lang="en-US" sz="1200" b="1" dirty="0" smtClean="0">
                <a:cs typeface="Arial" pitchFamily="34" charset="0"/>
              </a:rPr>
              <a:t>1</a:t>
            </a:r>
            <a:r>
              <a:rPr lang="ru-RU" sz="1200" b="1" dirty="0" smtClean="0">
                <a:cs typeface="Arial" pitchFamily="34" charset="0"/>
              </a:rPr>
              <a:t>1</a:t>
            </a:r>
            <a:r>
              <a:rPr lang="en-US" sz="1200" b="1" dirty="0" smtClean="0">
                <a:cs typeface="Arial" pitchFamily="34" charset="0"/>
              </a:rPr>
              <a:t>98 </a:t>
            </a:r>
            <a:r>
              <a:rPr lang="en-US" sz="1200" b="1" dirty="0">
                <a:cs typeface="Arial" pitchFamily="34" charset="0"/>
              </a:rPr>
              <a:t>EUR </a:t>
            </a:r>
          </a:p>
          <a:p>
            <a:pPr marL="109728" indent="0">
              <a:buNone/>
            </a:pPr>
            <a:r>
              <a:rPr lang="ru-RU" sz="1200" dirty="0" smtClean="0">
                <a:cs typeface="Arial" pitchFamily="34" charset="0"/>
              </a:rPr>
              <a:t>(1 человек в одноместном номере)</a:t>
            </a:r>
            <a:r>
              <a:rPr lang="en-US" sz="1200" dirty="0" smtClean="0">
                <a:cs typeface="Arial" pitchFamily="34" charset="0"/>
              </a:rPr>
              <a:t>-</a:t>
            </a:r>
            <a:r>
              <a:rPr lang="ru-RU" sz="1200" b="1" dirty="0" smtClean="0">
                <a:cs typeface="Arial" pitchFamily="34" charset="0"/>
              </a:rPr>
              <a:t>142</a:t>
            </a:r>
            <a:r>
              <a:rPr lang="en-US" sz="1200" b="1" dirty="0">
                <a:cs typeface="Arial" pitchFamily="34" charset="0"/>
              </a:rPr>
              <a:t>8</a:t>
            </a:r>
            <a:r>
              <a:rPr lang="ru-RU" sz="1200" b="1" dirty="0">
                <a:cs typeface="Arial" pitchFamily="34" charset="0"/>
              </a:rPr>
              <a:t> </a:t>
            </a:r>
            <a:r>
              <a:rPr lang="en-US" sz="1200" b="1" dirty="0">
                <a:cs typeface="Arial" pitchFamily="34" charset="0"/>
              </a:rPr>
              <a:t>EUR </a:t>
            </a:r>
            <a:endParaRPr lang="ru-RU" sz="1200" b="1" dirty="0">
              <a:cs typeface="Arial" pitchFamily="34" charset="0"/>
            </a:endParaRPr>
          </a:p>
          <a:p>
            <a:pPr marL="109728" indent="0">
              <a:buNone/>
            </a:pPr>
            <a:endParaRPr lang="en-US" sz="1200" dirty="0" smtClean="0">
              <a:cs typeface="Arial" pitchFamily="34" charset="0"/>
            </a:endParaRPr>
          </a:p>
          <a:p>
            <a:pPr marL="109728" indent="0">
              <a:buNone/>
            </a:pPr>
            <a:r>
              <a:rPr lang="ru-RU" sz="1200" b="1" dirty="0" smtClean="0">
                <a:cs typeface="Arial" pitchFamily="34" charset="0"/>
              </a:rPr>
              <a:t>В стоимость включено:</a:t>
            </a:r>
          </a:p>
          <a:p>
            <a:r>
              <a:rPr lang="ru-RU" sz="1200" dirty="0" smtClean="0">
                <a:cs typeface="Arial" pitchFamily="34" charset="0"/>
              </a:rPr>
              <a:t>Трансфер а/П(Марсель)-отель-А/п (Марсель)</a:t>
            </a:r>
          </a:p>
          <a:p>
            <a:r>
              <a:rPr lang="ru-RU" sz="1200" dirty="0" smtClean="0">
                <a:cs typeface="Arial" pitchFamily="34" charset="0"/>
              </a:rPr>
              <a:t>Проживание на базе  полупансиона (завтрак и ужин)</a:t>
            </a:r>
          </a:p>
          <a:p>
            <a:r>
              <a:rPr lang="ru-RU" sz="1200" dirty="0" smtClean="0">
                <a:cs typeface="Arial" pitchFamily="34" charset="0"/>
              </a:rPr>
              <a:t>3 Игры на гольф поле </a:t>
            </a:r>
            <a:r>
              <a:rPr lang="en-US" sz="1200" dirty="0">
                <a:cs typeface="Arial" pitchFamily="34" charset="0"/>
              </a:rPr>
              <a:t>FREGATE Golf course </a:t>
            </a:r>
            <a:r>
              <a:rPr lang="ru-RU" sz="1200" dirty="0">
                <a:cs typeface="Arial" pitchFamily="34" charset="0"/>
              </a:rPr>
              <a:t>(</a:t>
            </a:r>
            <a:r>
              <a:rPr lang="ru-RU" sz="1200" dirty="0" smtClean="0">
                <a:cs typeface="Arial" pitchFamily="34" charset="0"/>
              </a:rPr>
              <a:t>04/11, 05/11, 06/11)</a:t>
            </a:r>
          </a:p>
          <a:p>
            <a:r>
              <a:rPr lang="ru-RU" sz="1200" dirty="0" smtClean="0">
                <a:cs typeface="Arial" pitchFamily="34" charset="0"/>
              </a:rPr>
              <a:t>04/11 Приветственный ужин жеребьевка(напитки включены)</a:t>
            </a:r>
          </a:p>
          <a:p>
            <a:r>
              <a:rPr lang="ru-RU" sz="1200" dirty="0" smtClean="0">
                <a:cs typeface="Arial" pitchFamily="34" charset="0"/>
              </a:rPr>
              <a:t>05/11 Поездка в местную деревушка с дегустацией вина и местных закусок </a:t>
            </a:r>
          </a:p>
          <a:p>
            <a:r>
              <a:rPr lang="ru-RU" sz="1200" dirty="0" smtClean="0">
                <a:cs typeface="Arial" pitchFamily="34" charset="0"/>
              </a:rPr>
              <a:t>06/11 </a:t>
            </a:r>
            <a:r>
              <a:rPr lang="ru-RU" sz="1200" dirty="0">
                <a:cs typeface="Arial" pitchFamily="34" charset="0"/>
              </a:rPr>
              <a:t>Гала ужин (напитки включены)</a:t>
            </a:r>
          </a:p>
          <a:p>
            <a:r>
              <a:rPr lang="ru-RU" sz="1200" dirty="0" smtClean="0">
                <a:cs typeface="Arial" pitchFamily="34" charset="0"/>
              </a:rPr>
              <a:t>07/11  Трансфер отель-А/п </a:t>
            </a:r>
            <a:r>
              <a:rPr lang="ru-RU" sz="1200" dirty="0">
                <a:cs typeface="Arial" pitchFamily="34" charset="0"/>
              </a:rPr>
              <a:t>(Марсель)</a:t>
            </a:r>
          </a:p>
          <a:p>
            <a:r>
              <a:rPr lang="ru-RU" sz="1200" b="1" dirty="0" smtClean="0">
                <a:cs typeface="Arial" pitchFamily="34" charset="0"/>
              </a:rPr>
              <a:t>Дополнительно оплачивается:</a:t>
            </a:r>
          </a:p>
          <a:p>
            <a:pPr marL="109728" indent="0">
              <a:buNone/>
            </a:pPr>
            <a:r>
              <a:rPr lang="ru-RU" sz="1200" dirty="0" smtClean="0">
                <a:cs typeface="Arial" pitchFamily="34" charset="0"/>
              </a:rPr>
              <a:t>Авиаперелет </a:t>
            </a:r>
            <a:r>
              <a:rPr lang="ru-RU" sz="1200" dirty="0">
                <a:cs typeface="Arial" pitchFamily="34" charset="0"/>
              </a:rPr>
              <a:t> </a:t>
            </a:r>
            <a:r>
              <a:rPr lang="ru-RU" sz="1200" dirty="0" smtClean="0">
                <a:cs typeface="Arial" pitchFamily="34" charset="0"/>
              </a:rPr>
              <a:t>Москва-Марсель-Москва </a:t>
            </a:r>
            <a:r>
              <a:rPr lang="ru-RU" sz="1200" dirty="0">
                <a:cs typeface="Arial" pitchFamily="34" charset="0"/>
              </a:rPr>
              <a:t>с </a:t>
            </a:r>
            <a:r>
              <a:rPr lang="ru-RU" sz="1200" dirty="0" smtClean="0">
                <a:cs typeface="Arial" pitchFamily="34" charset="0"/>
              </a:rPr>
              <a:t>03/11-07/11  </a:t>
            </a:r>
            <a:r>
              <a:rPr lang="ru-RU" sz="1200" b="1" i="1" dirty="0" smtClean="0">
                <a:cs typeface="Arial" pitchFamily="34" charset="0"/>
              </a:rPr>
              <a:t>от 250 </a:t>
            </a:r>
            <a:r>
              <a:rPr lang="en-US" sz="1200" b="1" i="1" dirty="0" smtClean="0">
                <a:cs typeface="Arial" pitchFamily="34" charset="0"/>
              </a:rPr>
              <a:t>EUR </a:t>
            </a:r>
            <a:endParaRPr lang="ru-RU" sz="1200" b="1" i="1" dirty="0">
              <a:cs typeface="Arial" pitchFamily="34" charset="0"/>
            </a:endParaRPr>
          </a:p>
          <a:p>
            <a:r>
              <a:rPr lang="ru-RU" sz="1200" dirty="0" smtClean="0">
                <a:cs typeface="Arial" pitchFamily="34" charset="0"/>
              </a:rPr>
              <a:t>Медицинская страховка 1 </a:t>
            </a:r>
            <a:r>
              <a:rPr lang="en-US" sz="1200" dirty="0" smtClean="0">
                <a:cs typeface="Arial" pitchFamily="34" charset="0"/>
              </a:rPr>
              <a:t>EUR </a:t>
            </a:r>
            <a:r>
              <a:rPr lang="ru-RU" sz="1200" dirty="0" smtClean="0">
                <a:cs typeface="Arial" pitchFamily="34" charset="0"/>
              </a:rPr>
              <a:t>чел./день</a:t>
            </a:r>
          </a:p>
          <a:p>
            <a:r>
              <a:rPr lang="ru-RU" sz="1200" dirty="0" smtClean="0">
                <a:cs typeface="Arial" pitchFamily="34" charset="0"/>
              </a:rPr>
              <a:t>Виза -85 </a:t>
            </a:r>
            <a:r>
              <a:rPr lang="en-US" sz="1200" dirty="0" smtClean="0">
                <a:cs typeface="Arial" pitchFamily="34" charset="0"/>
              </a:rPr>
              <a:t>EUR </a:t>
            </a:r>
          </a:p>
          <a:p>
            <a:r>
              <a:rPr lang="ru-RU" sz="1200" dirty="0" smtClean="0">
                <a:cs typeface="Arial" pitchFamily="34" charset="0"/>
              </a:rPr>
              <a:t>Услуги не перечисленные в программе</a:t>
            </a:r>
            <a:endParaRPr lang="ru-RU" sz="1200" dirty="0">
              <a:cs typeface="Arial" pitchFamily="34" charset="0"/>
            </a:endParaRPr>
          </a:p>
          <a:p>
            <a:endParaRPr lang="ru-RU" sz="1100" dirty="0"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340768"/>
            <a:ext cx="4038600" cy="5256584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ru-RU" sz="1200" u="sng" dirty="0" smtClean="0"/>
              <a:t>Расширенная программа с  </a:t>
            </a:r>
            <a:r>
              <a:rPr lang="ru-RU" sz="1200" u="sng" dirty="0"/>
              <a:t>31/10-07/11 (7 ночей/8 дней)</a:t>
            </a:r>
          </a:p>
          <a:p>
            <a:endParaRPr lang="ru-RU" sz="1200" dirty="0" smtClean="0"/>
          </a:p>
          <a:p>
            <a:r>
              <a:rPr lang="ru-RU" sz="1200" dirty="0" smtClean="0"/>
              <a:t>Размещение </a:t>
            </a:r>
            <a:r>
              <a:rPr lang="ru-RU" sz="1200" dirty="0"/>
              <a:t>в отеле </a:t>
            </a:r>
            <a:r>
              <a:rPr lang="ru-RU" sz="1200" dirty="0" err="1"/>
              <a:t>Dolce</a:t>
            </a:r>
            <a:r>
              <a:rPr lang="ru-RU" sz="1200" dirty="0"/>
              <a:t> </a:t>
            </a:r>
            <a:r>
              <a:rPr lang="ru-RU" sz="1200" dirty="0" err="1"/>
              <a:t>Frégate</a:t>
            </a:r>
            <a:r>
              <a:rPr lang="ru-RU" sz="1200" dirty="0"/>
              <a:t> </a:t>
            </a:r>
            <a:r>
              <a:rPr lang="ru-RU" sz="1200" dirty="0" err="1"/>
              <a:t>Provence</a:t>
            </a:r>
            <a:r>
              <a:rPr lang="ru-RU" sz="1200" dirty="0"/>
              <a:t> </a:t>
            </a:r>
            <a:r>
              <a:rPr lang="en-US" sz="1200" dirty="0" smtClean="0"/>
              <a:t>4</a:t>
            </a:r>
            <a:r>
              <a:rPr lang="ru-RU" sz="1200" dirty="0" smtClean="0"/>
              <a:t>* </a:t>
            </a:r>
            <a:r>
              <a:rPr lang="ru-RU" sz="1200" dirty="0"/>
              <a:t>с </a:t>
            </a:r>
            <a:endParaRPr lang="ru-RU" sz="1200" dirty="0" smtClean="0"/>
          </a:p>
          <a:p>
            <a:r>
              <a:rPr lang="ru-RU" sz="1200" dirty="0" smtClean="0"/>
              <a:t>Размещение </a:t>
            </a:r>
            <a:r>
              <a:rPr lang="ru-RU" sz="1200" dirty="0"/>
              <a:t>в DBL </a:t>
            </a:r>
            <a:r>
              <a:rPr lang="ru-RU" sz="1200" dirty="0" err="1"/>
              <a:t>Room</a:t>
            </a:r>
            <a:r>
              <a:rPr lang="ru-RU" sz="1200" dirty="0"/>
              <a:t> вкл. </a:t>
            </a:r>
            <a:r>
              <a:rPr lang="ru-RU" sz="1200" dirty="0" smtClean="0"/>
              <a:t>завтрак</a:t>
            </a:r>
            <a:r>
              <a:rPr lang="en-US" sz="1200" dirty="0" smtClean="0"/>
              <a:t> </a:t>
            </a:r>
            <a:r>
              <a:rPr lang="ru-RU" sz="1200" dirty="0" smtClean="0"/>
              <a:t>и </a:t>
            </a:r>
          </a:p>
          <a:p>
            <a:r>
              <a:rPr lang="ru-RU" sz="1200" dirty="0" smtClean="0"/>
              <a:t>(</a:t>
            </a:r>
            <a:r>
              <a:rPr lang="ru-RU" sz="1200" dirty="0"/>
              <a:t>1 человек в 2-х местном </a:t>
            </a:r>
            <a:r>
              <a:rPr lang="ru-RU" sz="1200" dirty="0" smtClean="0"/>
              <a:t>номере</a:t>
            </a:r>
            <a:r>
              <a:rPr lang="ru-RU" sz="1200" dirty="0" smtClean="0"/>
              <a:t>)</a:t>
            </a:r>
            <a:r>
              <a:rPr lang="en-US" sz="1200" dirty="0" smtClean="0"/>
              <a:t>- </a:t>
            </a:r>
            <a:r>
              <a:rPr lang="en-US" sz="1200" b="1" dirty="0" smtClean="0"/>
              <a:t>1950EUR </a:t>
            </a:r>
            <a:endParaRPr lang="en-US" sz="1200" b="1" dirty="0" smtClean="0"/>
          </a:p>
          <a:p>
            <a:r>
              <a:rPr lang="ru-RU" sz="1200" dirty="0" smtClean="0"/>
              <a:t>(1 человек в одноместном номере)</a:t>
            </a:r>
            <a:r>
              <a:rPr lang="en-US" sz="1200" dirty="0"/>
              <a:t> </a:t>
            </a:r>
            <a:r>
              <a:rPr lang="en-US" sz="1200" b="1" dirty="0" smtClean="0"/>
              <a:t>-2343 </a:t>
            </a:r>
            <a:r>
              <a:rPr lang="en-US" sz="1200" b="1" dirty="0"/>
              <a:t>EUR </a:t>
            </a:r>
            <a:endParaRPr lang="ru-RU" sz="1200" b="1" dirty="0" smtClean="0"/>
          </a:p>
          <a:p>
            <a:endParaRPr lang="ru-RU" sz="1200" dirty="0"/>
          </a:p>
          <a:p>
            <a:r>
              <a:rPr lang="ru-RU" sz="1200" b="1" dirty="0"/>
              <a:t>В стоимость включено:</a:t>
            </a:r>
          </a:p>
          <a:p>
            <a:r>
              <a:rPr lang="ru-RU" sz="1200" dirty="0"/>
              <a:t>Трансфер а/П(Марсель)-отель</a:t>
            </a:r>
          </a:p>
          <a:p>
            <a:r>
              <a:rPr lang="ru-RU" sz="1200" dirty="0"/>
              <a:t>Проживание на базе </a:t>
            </a:r>
            <a:r>
              <a:rPr lang="ru-RU" sz="1200" dirty="0" smtClean="0"/>
              <a:t>завтрака</a:t>
            </a:r>
            <a:r>
              <a:rPr lang="en-US" sz="1200" dirty="0" smtClean="0"/>
              <a:t> </a:t>
            </a:r>
            <a:r>
              <a:rPr lang="ru-RU" sz="1200" dirty="0" smtClean="0"/>
              <a:t>и ужина в отеле </a:t>
            </a:r>
            <a:r>
              <a:rPr lang="en-US" sz="1200" dirty="0"/>
              <a:t>Dolce </a:t>
            </a:r>
            <a:r>
              <a:rPr lang="en-US" sz="1200" dirty="0" err="1"/>
              <a:t>Frégate</a:t>
            </a:r>
            <a:r>
              <a:rPr lang="en-US" sz="1200" dirty="0"/>
              <a:t> Provence 4* </a:t>
            </a:r>
            <a:r>
              <a:rPr lang="ru-RU" sz="1200" dirty="0" smtClean="0"/>
              <a:t> </a:t>
            </a:r>
          </a:p>
          <a:p>
            <a:r>
              <a:rPr lang="fr-FR" sz="1200" dirty="0"/>
              <a:t>Игра на поле Golf de Marseille la </a:t>
            </a:r>
            <a:r>
              <a:rPr lang="fr-FR" sz="1200" dirty="0" smtClean="0"/>
              <a:t>Salette</a:t>
            </a:r>
            <a:r>
              <a:rPr lang="ru-RU" sz="1200" dirty="0" smtClean="0"/>
              <a:t>01/11 (трансфер включен)</a:t>
            </a:r>
          </a:p>
          <a:p>
            <a:r>
              <a:rPr lang="ru-RU" sz="1200" dirty="0"/>
              <a:t>Игры на гольф </a:t>
            </a:r>
            <a:r>
              <a:rPr lang="ru-RU" sz="1200" dirty="0" smtClean="0"/>
              <a:t>поле </a:t>
            </a:r>
            <a:r>
              <a:rPr lang="en-US" sz="1200" dirty="0"/>
              <a:t>Golf Grand Avignon </a:t>
            </a:r>
            <a:r>
              <a:rPr lang="ru-RU" sz="1200" dirty="0"/>
              <a:t>03/11(трансфер включен</a:t>
            </a:r>
            <a:r>
              <a:rPr lang="ru-RU" sz="1200" dirty="0" smtClean="0"/>
              <a:t>)</a:t>
            </a:r>
          </a:p>
          <a:p>
            <a:r>
              <a:rPr lang="ru-RU" sz="1200" dirty="0" smtClean="0"/>
              <a:t>4 Игры </a:t>
            </a:r>
            <a:r>
              <a:rPr lang="ru-RU" sz="1200" dirty="0"/>
              <a:t>на гольф поле FREGATE Golf </a:t>
            </a:r>
            <a:r>
              <a:rPr lang="ru-RU" sz="1200" dirty="0" err="1"/>
              <a:t>С</a:t>
            </a:r>
            <a:r>
              <a:rPr lang="ru-RU" sz="1200" dirty="0" err="1" smtClean="0"/>
              <a:t>ourse</a:t>
            </a:r>
            <a:r>
              <a:rPr lang="ru-RU" sz="1200" dirty="0" smtClean="0"/>
              <a:t> (02/11, 04/11</a:t>
            </a:r>
            <a:r>
              <a:rPr lang="ru-RU" sz="1200" dirty="0"/>
              <a:t>, 05/11, 06/11</a:t>
            </a:r>
            <a:r>
              <a:rPr lang="ru-RU" sz="1200" dirty="0" smtClean="0"/>
              <a:t>)</a:t>
            </a:r>
          </a:p>
          <a:p>
            <a:r>
              <a:rPr lang="ru-RU" sz="1200" dirty="0" smtClean="0"/>
              <a:t>01/11 Экскурсия в Марсель</a:t>
            </a:r>
          </a:p>
          <a:p>
            <a:r>
              <a:rPr lang="ru-RU" sz="1200" dirty="0" smtClean="0"/>
              <a:t>03/11 Экскурсия в Авиньон</a:t>
            </a:r>
            <a:endParaRPr lang="ru-RU" sz="1200" dirty="0"/>
          </a:p>
          <a:p>
            <a:r>
              <a:rPr lang="ru-RU" sz="1200" dirty="0"/>
              <a:t>04/11 Приветственный ужин жеребьевка(напитки включены)</a:t>
            </a:r>
          </a:p>
          <a:p>
            <a:r>
              <a:rPr lang="ru-RU" sz="1200" dirty="0"/>
              <a:t>05/11 Поездка в местную деревушка с дегустацией вина и местных закусок </a:t>
            </a:r>
          </a:p>
          <a:p>
            <a:r>
              <a:rPr lang="ru-RU" sz="1200" dirty="0"/>
              <a:t>06/11 Гала ужин (напитки включены)</a:t>
            </a:r>
          </a:p>
          <a:p>
            <a:r>
              <a:rPr lang="ru-RU" sz="1200" dirty="0"/>
              <a:t>07/11  Трансфер отель-А/п (Марсель</a:t>
            </a:r>
            <a:r>
              <a:rPr lang="ru-RU" sz="1200" dirty="0" smtClean="0"/>
              <a:t>)</a:t>
            </a:r>
            <a:endParaRPr lang="ru-RU" sz="1200" b="1" dirty="0" smtClean="0"/>
          </a:p>
          <a:p>
            <a:r>
              <a:rPr lang="ru-RU" sz="1200" b="1" dirty="0" smtClean="0"/>
              <a:t>Дополнительно </a:t>
            </a:r>
            <a:r>
              <a:rPr lang="ru-RU" sz="1200" b="1" dirty="0"/>
              <a:t>оплачивается:</a:t>
            </a:r>
          </a:p>
          <a:p>
            <a:r>
              <a:rPr lang="ru-RU" sz="1200" dirty="0"/>
              <a:t>Авиаперелет  Москва-Марсель-Москва с </a:t>
            </a:r>
            <a:r>
              <a:rPr lang="ru-RU" sz="1200" dirty="0" smtClean="0"/>
              <a:t>31/10-07/11  </a:t>
            </a:r>
            <a:r>
              <a:rPr lang="ru-RU" sz="1200" b="1" i="1" dirty="0" smtClean="0"/>
              <a:t>от 260 </a:t>
            </a:r>
            <a:r>
              <a:rPr lang="en-US" sz="1200" b="1" i="1" dirty="0" smtClean="0"/>
              <a:t>EUR  </a:t>
            </a:r>
            <a:endParaRPr lang="ru-RU" sz="1200" b="1" i="1" dirty="0" smtClean="0"/>
          </a:p>
          <a:p>
            <a:r>
              <a:rPr lang="ru-RU" sz="1200" dirty="0" smtClean="0"/>
              <a:t>Медицинская </a:t>
            </a:r>
            <a:r>
              <a:rPr lang="ru-RU" sz="1200" dirty="0"/>
              <a:t>страховка 1 EUR чел./день</a:t>
            </a:r>
          </a:p>
          <a:p>
            <a:r>
              <a:rPr lang="ru-RU" sz="1200" dirty="0"/>
              <a:t>Виза -85 EUR </a:t>
            </a:r>
          </a:p>
          <a:p>
            <a:r>
              <a:rPr lang="ru-RU" sz="1200" dirty="0"/>
              <a:t>Услуги не перечисленные в программе</a:t>
            </a:r>
          </a:p>
          <a:p>
            <a:r>
              <a:rPr lang="ru-RU" sz="1100" dirty="0" smtClean="0"/>
              <a:t> </a:t>
            </a:r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Тур Бюро Ренессанс, т. 8 (495)995-82-98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805264"/>
            <a:ext cx="77768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800" dirty="0">
                <a:solidFill>
                  <a:srgbClr val="FF0000"/>
                </a:solidFill>
              </a:rPr>
              <a:t>* ** ***Стоимость всех услуг по программе, включая размещение в отеле и гольф – раунды, не фиксируется и указана на данный момент на группу от </a:t>
            </a:r>
            <a:r>
              <a:rPr lang="en-US" sz="800" dirty="0" smtClean="0">
                <a:solidFill>
                  <a:srgbClr val="FF0000"/>
                </a:solidFill>
              </a:rPr>
              <a:t> 15 </a:t>
            </a:r>
            <a:r>
              <a:rPr lang="ru-RU" sz="800" dirty="0" smtClean="0">
                <a:solidFill>
                  <a:srgbClr val="FF0000"/>
                </a:solidFill>
              </a:rPr>
              <a:t>человек  при расширенной программе. </a:t>
            </a:r>
            <a:r>
              <a:rPr lang="ru-RU" sz="800" dirty="0">
                <a:solidFill>
                  <a:srgbClr val="FF0000"/>
                </a:solidFill>
              </a:rPr>
              <a:t>Требуется  подтверждение цен на момент внесения предоплаты.</a:t>
            </a:r>
          </a:p>
        </p:txBody>
      </p:sp>
    </p:spTree>
    <p:extLst>
      <p:ext uri="{BB962C8B-B14F-4D97-AF65-F5344CB8AC3E}">
        <p14:creationId xmlns:p14="http://schemas.microsoft.com/office/powerpoint/2010/main" val="3932278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  Детали перелета</a:t>
            </a:r>
            <a:endParaRPr lang="en-US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24744"/>
            <a:ext cx="8229600" cy="4835988"/>
          </a:xfrm>
        </p:spPr>
        <p:txBody>
          <a:bodyPr>
            <a:normAutofit fontScale="92500" lnSpcReduction="10000"/>
          </a:bodyPr>
          <a:lstStyle/>
          <a:p>
            <a:endParaRPr lang="ru-RU" sz="1800" b="1" dirty="0" smtClean="0">
              <a:cs typeface="Arial" pitchFamily="34" charset="0"/>
            </a:endParaRPr>
          </a:p>
          <a:p>
            <a:pPr algn="ctr">
              <a:buNone/>
            </a:pPr>
            <a:endParaRPr lang="ru-RU" sz="1800" dirty="0" smtClean="0">
              <a:cs typeface="Arial" pitchFamily="34" charset="0"/>
            </a:endParaRPr>
          </a:p>
          <a:p>
            <a:pPr algn="ctr">
              <a:buNone/>
            </a:pPr>
            <a:endParaRPr lang="ru-RU" sz="1800" dirty="0" smtClean="0">
              <a:cs typeface="Arial" pitchFamily="34" charset="0"/>
            </a:endParaRPr>
          </a:p>
          <a:p>
            <a:pPr algn="ctr">
              <a:buNone/>
            </a:pPr>
            <a:endParaRPr lang="ru-RU" sz="1800" dirty="0">
              <a:cs typeface="Arial" pitchFamily="34" charset="0"/>
            </a:endParaRPr>
          </a:p>
          <a:p>
            <a:pPr algn="ctr">
              <a:buNone/>
            </a:pPr>
            <a:endParaRPr lang="ru-RU" sz="1800" dirty="0" smtClean="0">
              <a:cs typeface="Arial" pitchFamily="34" charset="0"/>
            </a:endParaRPr>
          </a:p>
          <a:p>
            <a:pPr algn="ctr">
              <a:buNone/>
            </a:pPr>
            <a:r>
              <a:rPr lang="ru-RU" sz="1800" dirty="0" smtClean="0">
                <a:cs typeface="Arial" pitchFamily="34" charset="0"/>
              </a:rPr>
              <a:t>Москва-Марсель-Москва с </a:t>
            </a:r>
            <a:r>
              <a:rPr lang="ru-RU" sz="1800" dirty="0">
                <a:cs typeface="Arial" pitchFamily="34" charset="0"/>
              </a:rPr>
              <a:t>31/10-07/11 </a:t>
            </a:r>
          </a:p>
          <a:p>
            <a:pPr algn="ctr">
              <a:buNone/>
            </a:pPr>
            <a:r>
              <a:rPr lang="en-US" sz="1800" dirty="0">
                <a:cs typeface="Arial" pitchFamily="34" charset="0"/>
              </a:rPr>
              <a:t>AF4317 V 31OCT 4 SVOMRS DK9  2220 2325</a:t>
            </a:r>
          </a:p>
          <a:p>
            <a:pPr algn="ctr">
              <a:buNone/>
            </a:pPr>
            <a:r>
              <a:rPr lang="en-US" sz="1800" dirty="0">
                <a:cs typeface="Arial" pitchFamily="34" charset="0"/>
              </a:rPr>
              <a:t>AF4316 V 07NOV 4 MRSSVO DK9  1445 2130  </a:t>
            </a:r>
            <a:endParaRPr lang="ru-RU" sz="1800" dirty="0">
              <a:cs typeface="Arial" pitchFamily="34" charset="0"/>
            </a:endParaRPr>
          </a:p>
          <a:p>
            <a:pPr algn="ctr">
              <a:buNone/>
            </a:pPr>
            <a:r>
              <a:rPr lang="ru-RU" sz="1800" b="1" dirty="0">
                <a:cs typeface="Arial" pitchFamily="34" charset="0"/>
              </a:rPr>
              <a:t>Эконом: от 260 евро</a:t>
            </a:r>
          </a:p>
          <a:p>
            <a:pPr algn="ctr">
              <a:buNone/>
            </a:pPr>
            <a:endParaRPr lang="ru-RU" sz="1800" dirty="0" smtClean="0">
              <a:cs typeface="Arial" pitchFamily="34" charset="0"/>
            </a:endParaRPr>
          </a:p>
          <a:p>
            <a:pPr algn="ctr">
              <a:buNone/>
            </a:pPr>
            <a:r>
              <a:rPr lang="ru-RU" sz="1800" dirty="0" smtClean="0">
                <a:cs typeface="Arial" pitchFamily="34" charset="0"/>
              </a:rPr>
              <a:t>  </a:t>
            </a:r>
            <a:r>
              <a:rPr lang="ru-RU" sz="1800" dirty="0">
                <a:cs typeface="Arial" pitchFamily="34" charset="0"/>
              </a:rPr>
              <a:t>Москва-Марсель-Москва с </a:t>
            </a:r>
            <a:r>
              <a:rPr lang="ru-RU" sz="1800" dirty="0" smtClean="0">
                <a:cs typeface="Arial" pitchFamily="34" charset="0"/>
              </a:rPr>
              <a:t>0</a:t>
            </a:r>
            <a:r>
              <a:rPr lang="en-US" sz="1800" dirty="0" smtClean="0">
                <a:cs typeface="Arial" pitchFamily="34" charset="0"/>
              </a:rPr>
              <a:t>3</a:t>
            </a:r>
            <a:r>
              <a:rPr lang="ru-RU" sz="1800" dirty="0" smtClean="0">
                <a:cs typeface="Arial" pitchFamily="34" charset="0"/>
              </a:rPr>
              <a:t>/11-07/11 </a:t>
            </a:r>
            <a:endParaRPr lang="ru-RU" sz="1800" dirty="0">
              <a:cs typeface="Arial" pitchFamily="34" charset="0"/>
            </a:endParaRPr>
          </a:p>
          <a:p>
            <a:pPr algn="ctr">
              <a:buNone/>
            </a:pPr>
            <a:r>
              <a:rPr lang="en-US" sz="1800" dirty="0">
                <a:cs typeface="Arial" pitchFamily="34" charset="0"/>
              </a:rPr>
              <a:t>AF4317 V </a:t>
            </a:r>
            <a:r>
              <a:rPr lang="en-US" sz="1800" dirty="0" smtClean="0">
                <a:cs typeface="Arial" pitchFamily="34" charset="0"/>
              </a:rPr>
              <a:t>03NOV </a:t>
            </a:r>
            <a:r>
              <a:rPr lang="en-US" sz="1800" dirty="0">
                <a:cs typeface="Arial" pitchFamily="34" charset="0"/>
              </a:rPr>
              <a:t>4 SVOMRS DK9  2220 2325</a:t>
            </a:r>
          </a:p>
          <a:p>
            <a:pPr algn="ctr">
              <a:buNone/>
            </a:pPr>
            <a:r>
              <a:rPr lang="en-US" sz="1800" dirty="0">
                <a:cs typeface="Arial" pitchFamily="34" charset="0"/>
              </a:rPr>
              <a:t>AF4316 R </a:t>
            </a:r>
            <a:r>
              <a:rPr lang="en-US" sz="1800" dirty="0" smtClean="0">
                <a:cs typeface="Arial" pitchFamily="34" charset="0"/>
              </a:rPr>
              <a:t>07NOV </a:t>
            </a:r>
            <a:r>
              <a:rPr lang="en-US" sz="1800" dirty="0">
                <a:cs typeface="Arial" pitchFamily="34" charset="0"/>
              </a:rPr>
              <a:t>1 MRSSVO DK9  </a:t>
            </a:r>
            <a:r>
              <a:rPr lang="en-US" sz="1800" dirty="0" smtClean="0">
                <a:cs typeface="Arial" pitchFamily="34" charset="0"/>
              </a:rPr>
              <a:t>1445 2130 </a:t>
            </a:r>
            <a:endParaRPr lang="ru-RU" sz="1800" dirty="0" smtClean="0">
              <a:cs typeface="Arial" pitchFamily="34" charset="0"/>
            </a:endParaRPr>
          </a:p>
          <a:p>
            <a:pPr algn="ctr">
              <a:buNone/>
            </a:pPr>
            <a:r>
              <a:rPr lang="ru-RU" sz="1800" b="1" dirty="0">
                <a:cs typeface="Arial" pitchFamily="34" charset="0"/>
              </a:rPr>
              <a:t>Эконом: от </a:t>
            </a:r>
            <a:r>
              <a:rPr lang="ru-RU" sz="1800" b="1" dirty="0" smtClean="0">
                <a:cs typeface="Arial" pitchFamily="34" charset="0"/>
              </a:rPr>
              <a:t>2</a:t>
            </a:r>
            <a:r>
              <a:rPr lang="en-US" sz="1800" b="1" dirty="0" smtClean="0">
                <a:cs typeface="Arial" pitchFamily="34" charset="0"/>
              </a:rPr>
              <a:t>5</a:t>
            </a:r>
            <a:r>
              <a:rPr lang="ru-RU" sz="1800" b="1" dirty="0" smtClean="0">
                <a:cs typeface="Arial" pitchFamily="34" charset="0"/>
              </a:rPr>
              <a:t>0 </a:t>
            </a:r>
            <a:r>
              <a:rPr lang="ru-RU" sz="1800" b="1" dirty="0">
                <a:cs typeface="Arial" pitchFamily="34" charset="0"/>
              </a:rPr>
              <a:t>евро</a:t>
            </a:r>
          </a:p>
          <a:p>
            <a:pPr algn="ctr">
              <a:buNone/>
            </a:pPr>
            <a:endParaRPr lang="ru-RU" sz="1800" dirty="0" smtClean="0">
              <a:cs typeface="Arial" pitchFamily="34" charset="0"/>
            </a:endParaRPr>
          </a:p>
          <a:p>
            <a:pPr algn="ctr">
              <a:buNone/>
            </a:pPr>
            <a:endParaRPr lang="ru-RU" sz="1800" dirty="0" smtClean="0">
              <a:cs typeface="Arial" pitchFamily="34" charset="0"/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 желанию билеты можете приобретать самостоятельно.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Тур Бюро Ренессанс, т.: 8 (495) 995-82-98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sz="2200" b="1" dirty="0" smtClean="0">
                <a:latin typeface="+mn-lt"/>
                <a:cs typeface="Arial" pitchFamily="34" charset="0"/>
              </a:rPr>
              <a:t>День  1</a:t>
            </a:r>
            <a:r>
              <a:rPr lang="en-US" sz="2200" b="1" dirty="0" smtClean="0">
                <a:latin typeface="+mn-lt"/>
                <a:cs typeface="Arial" pitchFamily="34" charset="0"/>
              </a:rPr>
              <a:t/>
            </a:r>
            <a:br>
              <a:rPr lang="en-US" sz="2200" b="1" dirty="0" smtClean="0">
                <a:latin typeface="+mn-lt"/>
                <a:cs typeface="Arial" pitchFamily="34" charset="0"/>
              </a:rPr>
            </a:br>
            <a:r>
              <a:rPr lang="en-US" sz="2200" b="1" dirty="0" smtClean="0">
                <a:latin typeface="+mn-lt"/>
                <a:cs typeface="Arial" pitchFamily="34" charset="0"/>
              </a:rPr>
              <a:t>  </a:t>
            </a:r>
            <a:r>
              <a:rPr lang="ru-RU" sz="2200" b="1" dirty="0" smtClean="0">
                <a:latin typeface="+mn-lt"/>
                <a:cs typeface="Arial" pitchFamily="34" charset="0"/>
              </a:rPr>
              <a:t>31 октября</a:t>
            </a:r>
            <a:endParaRPr lang="en-US" sz="2200" dirty="0">
              <a:latin typeface="+mn-lt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84784"/>
            <a:ext cx="8229600" cy="4333072"/>
          </a:xfrm>
        </p:spPr>
        <p:txBody>
          <a:bodyPr/>
          <a:lstStyle/>
          <a:p>
            <a:pPr marL="109728" indent="0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400" dirty="0" smtClean="0">
                <a:cs typeface="Arial" pitchFamily="34" charset="0"/>
              </a:rPr>
              <a:t>23</a:t>
            </a:r>
            <a:r>
              <a:rPr lang="en-US" sz="1400" dirty="0" smtClean="0">
                <a:cs typeface="Arial" pitchFamily="34" charset="0"/>
              </a:rPr>
              <a:t>:00 </a:t>
            </a:r>
            <a:r>
              <a:rPr lang="ru-RU" sz="1400" dirty="0" smtClean="0">
                <a:cs typeface="Arial" pitchFamily="34" charset="0"/>
              </a:rPr>
              <a:t>прибытие в аэропорт Марселя.</a:t>
            </a:r>
          </a:p>
          <a:p>
            <a:r>
              <a:rPr lang="ru-RU" sz="1400" dirty="0" smtClean="0">
                <a:cs typeface="Arial" pitchFamily="34" charset="0"/>
              </a:rPr>
              <a:t>Трансфер</a:t>
            </a:r>
            <a:r>
              <a:rPr lang="en-US" sz="1400" dirty="0" smtClean="0">
                <a:cs typeface="Arial" pitchFamily="34" charset="0"/>
              </a:rPr>
              <a:t> </a:t>
            </a:r>
            <a:r>
              <a:rPr lang="ru-RU" sz="1400" dirty="0" smtClean="0">
                <a:cs typeface="Arial" pitchFamily="34" charset="0"/>
              </a:rPr>
              <a:t>в</a:t>
            </a:r>
            <a:r>
              <a:rPr lang="en-US" sz="1400" dirty="0" smtClean="0">
                <a:cs typeface="Arial" pitchFamily="34" charset="0"/>
              </a:rPr>
              <a:t> </a:t>
            </a:r>
            <a:r>
              <a:rPr lang="ru-RU" sz="1400" dirty="0" smtClean="0">
                <a:cs typeface="Arial" pitchFamily="34" charset="0"/>
              </a:rPr>
              <a:t>отель </a:t>
            </a:r>
            <a:r>
              <a:rPr lang="en-US" sz="1400" dirty="0" smtClean="0">
                <a:cs typeface="Arial" pitchFamily="34" charset="0"/>
              </a:rPr>
              <a:t>Dolce </a:t>
            </a:r>
            <a:r>
              <a:rPr lang="en-US" sz="1400" dirty="0" err="1" smtClean="0">
                <a:cs typeface="Arial" pitchFamily="34" charset="0"/>
              </a:rPr>
              <a:t>Frégate</a:t>
            </a:r>
            <a:r>
              <a:rPr lang="en-US" sz="1400" dirty="0" smtClean="0">
                <a:cs typeface="Arial" pitchFamily="34" charset="0"/>
              </a:rPr>
              <a:t> Provence</a:t>
            </a:r>
            <a:r>
              <a:rPr lang="ru-RU" sz="1400" dirty="0" smtClean="0">
                <a:cs typeface="Arial" pitchFamily="34" charset="0"/>
              </a:rPr>
              <a:t>4* </a:t>
            </a:r>
            <a:r>
              <a:rPr lang="en-US" sz="1400" dirty="0" smtClean="0">
                <a:cs typeface="Arial" pitchFamily="34" charset="0"/>
              </a:rPr>
              <a:t>http://www.dolcefregate.com/</a:t>
            </a:r>
          </a:p>
          <a:p>
            <a:r>
              <a:rPr lang="en-US" sz="1400" dirty="0" smtClean="0">
                <a:cs typeface="Arial" pitchFamily="34" charset="0"/>
              </a:rPr>
              <a:t> </a:t>
            </a:r>
            <a:r>
              <a:rPr lang="ru-RU" sz="1400" dirty="0" smtClean="0">
                <a:cs typeface="Arial" pitchFamily="34" charset="0"/>
              </a:rPr>
              <a:t>(приблизительно</a:t>
            </a:r>
            <a:r>
              <a:rPr lang="en-US" sz="1400" dirty="0" smtClean="0">
                <a:cs typeface="Arial" pitchFamily="34" charset="0"/>
              </a:rPr>
              <a:t> </a:t>
            </a:r>
            <a:r>
              <a:rPr lang="ru-RU" sz="1400" dirty="0" smtClean="0">
                <a:cs typeface="Arial" pitchFamily="34" charset="0"/>
              </a:rPr>
              <a:t>около 50 минут )</a:t>
            </a:r>
            <a:endParaRPr lang="en-US" sz="1400" dirty="0" smtClean="0">
              <a:cs typeface="Arial" pitchFamily="34" charset="0"/>
            </a:endParaRPr>
          </a:p>
          <a:p>
            <a:r>
              <a:rPr lang="en-US" sz="1400" dirty="0" smtClean="0">
                <a:cs typeface="Arial" pitchFamily="34" charset="0"/>
              </a:rPr>
              <a:t>Check</a:t>
            </a:r>
            <a:r>
              <a:rPr lang="ru-RU" sz="1400" dirty="0" smtClean="0">
                <a:cs typeface="Arial" pitchFamily="34" charset="0"/>
              </a:rPr>
              <a:t>-</a:t>
            </a:r>
            <a:r>
              <a:rPr lang="en-US" sz="1400" dirty="0" smtClean="0">
                <a:cs typeface="Arial" pitchFamily="34" charset="0"/>
              </a:rPr>
              <a:t>in</a:t>
            </a:r>
            <a:r>
              <a:rPr lang="ru-RU" sz="1400" dirty="0" smtClean="0">
                <a:cs typeface="Arial" pitchFamily="34" charset="0"/>
              </a:rPr>
              <a:t> и размещение в отеле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429396"/>
            <a:ext cx="3352800" cy="292079"/>
          </a:xfrm>
        </p:spPr>
        <p:txBody>
          <a:bodyPr/>
          <a:lstStyle/>
          <a:p>
            <a:pPr algn="ctr"/>
            <a:r>
              <a:rPr lang="ru-RU" smtClean="0">
                <a:latin typeface="Arial" pitchFamily="34" charset="0"/>
                <a:cs typeface="Arial" pitchFamily="34" charset="0"/>
              </a:rPr>
              <a:t>Тур Бюро Ренессанс, т.:  8 (495) 995-82-98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Les Parcour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2" y="3212977"/>
            <a:ext cx="3916006" cy="259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7"/>
            <a:ext cx="391600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latin typeface="+mn-lt"/>
                <a:cs typeface="Arial" pitchFamily="34" charset="0"/>
              </a:rPr>
              <a:t>День 2</a:t>
            </a:r>
            <a:br>
              <a:rPr lang="ru-RU" sz="2200" b="1" dirty="0" smtClean="0">
                <a:latin typeface="+mn-lt"/>
                <a:cs typeface="Arial" pitchFamily="34" charset="0"/>
              </a:rPr>
            </a:br>
            <a:r>
              <a:rPr lang="ru-RU" sz="2200" b="1" dirty="0" smtClean="0">
                <a:latin typeface="+mn-lt"/>
                <a:cs typeface="Arial" pitchFamily="34" charset="0"/>
              </a:rPr>
              <a:t>01 ноября</a:t>
            </a:r>
            <a:endParaRPr lang="en-US" sz="2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810856"/>
          </a:xfrm>
        </p:spPr>
        <p:txBody>
          <a:bodyPr>
            <a:normAutofit/>
          </a:bodyPr>
          <a:lstStyle/>
          <a:p>
            <a:r>
              <a:rPr lang="ru-RU" sz="1400" dirty="0" smtClean="0">
                <a:cs typeface="Arial" pitchFamily="34" charset="0"/>
              </a:rPr>
              <a:t>Завтрак в отеле</a:t>
            </a:r>
          </a:p>
          <a:p>
            <a:r>
              <a:rPr lang="en-US" sz="1400" dirty="0" smtClean="0">
                <a:cs typeface="Arial" pitchFamily="34" charset="0"/>
              </a:rPr>
              <a:t>08:00 </a:t>
            </a:r>
            <a:r>
              <a:rPr lang="ru-RU" sz="1400" dirty="0" smtClean="0">
                <a:cs typeface="Arial" pitchFamily="34" charset="0"/>
              </a:rPr>
              <a:t>трансфер на поле </a:t>
            </a:r>
            <a:r>
              <a:rPr lang="fr-FR" sz="1400" dirty="0">
                <a:cs typeface="Arial" pitchFamily="34" charset="0"/>
              </a:rPr>
              <a:t>Golf de Marseille la </a:t>
            </a:r>
            <a:r>
              <a:rPr lang="fr-FR" sz="1400" dirty="0" smtClean="0">
                <a:cs typeface="Arial" pitchFamily="34" charset="0"/>
              </a:rPr>
              <a:t>Salette</a:t>
            </a:r>
            <a:r>
              <a:rPr lang="ru-RU" sz="1400" dirty="0" smtClean="0">
                <a:cs typeface="Arial" pitchFamily="34" charset="0"/>
              </a:rPr>
              <a:t> </a:t>
            </a:r>
            <a:r>
              <a:rPr lang="en-US" sz="1400" dirty="0" smtClean="0">
                <a:cs typeface="Arial" pitchFamily="34" charset="0"/>
                <a:hlinkClick r:id="rId3"/>
              </a:rPr>
              <a:t>www.opengolfclub.com/marseille-salette</a:t>
            </a:r>
            <a:endParaRPr lang="en-US" sz="1400" dirty="0" smtClean="0">
              <a:cs typeface="Arial" pitchFamily="34" charset="0"/>
            </a:endParaRPr>
          </a:p>
          <a:p>
            <a:r>
              <a:rPr lang="ru-RU" sz="1400" dirty="0" smtClean="0">
                <a:cs typeface="Arial" pitchFamily="34" charset="0"/>
              </a:rPr>
              <a:t>10:00 </a:t>
            </a:r>
            <a:r>
              <a:rPr lang="ru-RU" sz="1400" dirty="0">
                <a:cs typeface="Arial" pitchFamily="34" charset="0"/>
              </a:rPr>
              <a:t>– Игра на </a:t>
            </a:r>
            <a:r>
              <a:rPr lang="ru-RU" sz="1400" dirty="0" smtClean="0">
                <a:cs typeface="Arial" pitchFamily="34" charset="0"/>
              </a:rPr>
              <a:t>поле </a:t>
            </a:r>
            <a:r>
              <a:rPr lang="fr-FR" sz="1400" dirty="0">
                <a:cs typeface="Arial" pitchFamily="34" charset="0"/>
              </a:rPr>
              <a:t>Golf de Marseille la Salette</a:t>
            </a:r>
            <a:endParaRPr lang="en-US" sz="1400" dirty="0">
              <a:cs typeface="Arial" pitchFamily="34" charset="0"/>
            </a:endParaRPr>
          </a:p>
          <a:p>
            <a:r>
              <a:rPr lang="ru-RU" sz="1400" dirty="0" smtClean="0">
                <a:cs typeface="Arial" pitchFamily="34" charset="0"/>
              </a:rPr>
              <a:t>Обед по желанию в </a:t>
            </a:r>
            <a:r>
              <a:rPr lang="en-US" sz="1400" dirty="0" smtClean="0">
                <a:cs typeface="Arial" pitchFamily="34" charset="0"/>
              </a:rPr>
              <a:t>Club House </a:t>
            </a:r>
            <a:r>
              <a:rPr lang="ru-RU" sz="1400" dirty="0" smtClean="0">
                <a:cs typeface="Arial" pitchFamily="34" charset="0"/>
              </a:rPr>
              <a:t>(оплачивается самостоятельно)</a:t>
            </a:r>
          </a:p>
          <a:p>
            <a:r>
              <a:rPr lang="ru-RU" sz="1400" dirty="0" smtClean="0">
                <a:cs typeface="Arial" pitchFamily="34" charset="0"/>
              </a:rPr>
              <a:t>Обзорная экскурсия в Марсель</a:t>
            </a:r>
          </a:p>
          <a:p>
            <a:r>
              <a:rPr lang="ru-RU" sz="1400" dirty="0" smtClean="0">
                <a:cs typeface="Arial" pitchFamily="34" charset="0"/>
              </a:rPr>
              <a:t>Возвращение в отель </a:t>
            </a:r>
          </a:p>
          <a:p>
            <a:r>
              <a:rPr lang="ru-RU" sz="1400" dirty="0" smtClean="0">
                <a:cs typeface="Arial" pitchFamily="34" charset="0"/>
              </a:rPr>
              <a:t>Ужин в отеле</a:t>
            </a:r>
            <a:endParaRPr lang="en-US" sz="1400" dirty="0" smtClean="0">
              <a:cs typeface="Arial" pitchFamily="34" charset="0"/>
            </a:endParaRPr>
          </a:p>
          <a:p>
            <a:r>
              <a:rPr lang="ru-RU" sz="1400" dirty="0" smtClean="0">
                <a:cs typeface="Arial" pitchFamily="34" charset="0"/>
              </a:rPr>
              <a:t>Свободное время 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Тур Бюро Ренессанс, т.: 8 (495) 995-82-98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0279"/>
            <a:ext cx="3888432" cy="253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0279"/>
            <a:ext cx="3677476" cy="253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262660" cy="4896544"/>
          </a:xfrm>
        </p:spPr>
        <p:txBody>
          <a:bodyPr>
            <a:normAutofit/>
          </a:bodyPr>
          <a:lstStyle/>
          <a:p>
            <a:r>
              <a:rPr lang="ru-RU" sz="1400" dirty="0" smtClean="0">
                <a:cs typeface="Arial" pitchFamily="34" charset="0"/>
              </a:rPr>
              <a:t>Завтрак в отеле</a:t>
            </a:r>
          </a:p>
          <a:p>
            <a:r>
              <a:rPr lang="ru-RU" sz="1400" dirty="0" smtClean="0">
                <a:cs typeface="Arial" pitchFamily="34" charset="0"/>
              </a:rPr>
              <a:t>1</a:t>
            </a:r>
            <a:r>
              <a:rPr lang="en-US" sz="1400" dirty="0" smtClean="0">
                <a:cs typeface="Arial" pitchFamily="34" charset="0"/>
              </a:rPr>
              <a:t>0</a:t>
            </a:r>
            <a:r>
              <a:rPr lang="ru-RU" sz="1400" dirty="0" smtClean="0">
                <a:cs typeface="Arial" pitchFamily="34" charset="0"/>
              </a:rPr>
              <a:t>:00 Встреча </a:t>
            </a:r>
            <a:r>
              <a:rPr lang="ru-RU" sz="1400" dirty="0">
                <a:cs typeface="Arial" pitchFamily="34" charset="0"/>
              </a:rPr>
              <a:t>у</a:t>
            </a:r>
            <a:r>
              <a:rPr lang="ru-RU" sz="1400" dirty="0" smtClean="0">
                <a:cs typeface="Arial" pitchFamily="34" charset="0"/>
              </a:rPr>
              <a:t> </a:t>
            </a:r>
            <a:r>
              <a:rPr lang="en-US" sz="1400" dirty="0" smtClean="0">
                <a:cs typeface="Arial" pitchFamily="34" charset="0"/>
              </a:rPr>
              <a:t>Pro Shop </a:t>
            </a:r>
            <a:r>
              <a:rPr lang="ru-RU" sz="1400" dirty="0" smtClean="0">
                <a:cs typeface="Arial" pitchFamily="34" charset="0"/>
              </a:rPr>
              <a:t>1</a:t>
            </a:r>
            <a:r>
              <a:rPr lang="en-US" sz="1400" dirty="0" smtClean="0">
                <a:cs typeface="Arial" pitchFamily="34" charset="0"/>
              </a:rPr>
              <a:t>1</a:t>
            </a:r>
            <a:r>
              <a:rPr lang="ru-RU" sz="1400" dirty="0" smtClean="0">
                <a:cs typeface="Arial" pitchFamily="34" charset="0"/>
              </a:rPr>
              <a:t>:00 </a:t>
            </a:r>
            <a:endParaRPr lang="en-US" sz="1400" dirty="0" smtClean="0">
              <a:cs typeface="Arial" pitchFamily="34" charset="0"/>
            </a:endParaRPr>
          </a:p>
          <a:p>
            <a:r>
              <a:rPr lang="ru-RU" sz="1400" dirty="0" smtClean="0">
                <a:cs typeface="Arial" pitchFamily="34" charset="0"/>
              </a:rPr>
              <a:t>Игра на поле  </a:t>
            </a:r>
            <a:r>
              <a:rPr lang="en-US" sz="1400" dirty="0" err="1">
                <a:cs typeface="Arial" pitchFamily="34" charset="0"/>
              </a:rPr>
              <a:t>Fregate</a:t>
            </a:r>
            <a:r>
              <a:rPr lang="en-US" sz="1400" dirty="0">
                <a:cs typeface="Arial" pitchFamily="34" charset="0"/>
              </a:rPr>
              <a:t> Golf </a:t>
            </a:r>
            <a:r>
              <a:rPr lang="en-US" sz="1400" dirty="0" smtClean="0">
                <a:cs typeface="Arial" pitchFamily="34" charset="0"/>
              </a:rPr>
              <a:t>Course</a:t>
            </a:r>
            <a:r>
              <a:rPr lang="ru-RU" sz="1400" dirty="0">
                <a:cs typeface="Arial" pitchFamily="34" charset="0"/>
              </a:rPr>
              <a:t>(18 лунок</a:t>
            </a:r>
            <a:r>
              <a:rPr lang="ru-RU" sz="1400" dirty="0" smtClean="0">
                <a:cs typeface="Arial" pitchFamily="34" charset="0"/>
              </a:rPr>
              <a:t>)</a:t>
            </a:r>
            <a:endParaRPr lang="en-US" sz="1400" dirty="0">
              <a:cs typeface="Arial" pitchFamily="34" charset="0"/>
            </a:endParaRPr>
          </a:p>
          <a:p>
            <a:r>
              <a:rPr lang="ru-RU" sz="1400" dirty="0" smtClean="0">
                <a:cs typeface="Arial" pitchFamily="34" charset="0"/>
              </a:rPr>
              <a:t>Обед </a:t>
            </a:r>
            <a:r>
              <a:rPr lang="ru-RU" sz="1400" dirty="0">
                <a:cs typeface="Arial" pitchFamily="34" charset="0"/>
              </a:rPr>
              <a:t>в </a:t>
            </a:r>
            <a:r>
              <a:rPr lang="ru-RU" sz="1400" dirty="0" err="1">
                <a:cs typeface="Arial" pitchFamily="34" charset="0"/>
              </a:rPr>
              <a:t>Club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House</a:t>
            </a:r>
            <a:r>
              <a:rPr lang="ru-RU" sz="1400" dirty="0">
                <a:cs typeface="Arial" pitchFamily="34" charset="0"/>
              </a:rPr>
              <a:t>  (оплачивается самостоятельно</a:t>
            </a:r>
            <a:r>
              <a:rPr lang="ru-RU" sz="1400" dirty="0" smtClean="0">
                <a:cs typeface="Arial" pitchFamily="34" charset="0"/>
              </a:rPr>
              <a:t>)</a:t>
            </a:r>
          </a:p>
          <a:p>
            <a:r>
              <a:rPr lang="ru-RU" sz="1400" dirty="0">
                <a:cs typeface="Arial" pitchFamily="34" charset="0"/>
              </a:rPr>
              <a:t>Свободное время с возможность посетить теннисный корт</a:t>
            </a:r>
            <a:r>
              <a:rPr lang="ru-RU" sz="1400" dirty="0" smtClean="0">
                <a:cs typeface="Arial" pitchFamily="34" charset="0"/>
              </a:rPr>
              <a:t>, фитнес зал, </a:t>
            </a:r>
            <a:r>
              <a:rPr lang="ru-RU" sz="1400" dirty="0">
                <a:cs typeface="Arial" pitchFamily="34" charset="0"/>
              </a:rPr>
              <a:t>СПА-салон (доп. </a:t>
            </a:r>
            <a:r>
              <a:rPr lang="ru-RU" sz="1400" dirty="0" err="1">
                <a:cs typeface="Arial" pitchFamily="34" charset="0"/>
              </a:rPr>
              <a:t>опл</a:t>
            </a:r>
            <a:r>
              <a:rPr lang="ru-RU" sz="1400" dirty="0" smtClean="0">
                <a:cs typeface="Arial" pitchFamily="34" charset="0"/>
              </a:rPr>
              <a:t>.)</a:t>
            </a:r>
            <a:endParaRPr lang="en-US" sz="1400" dirty="0" smtClean="0">
              <a:cs typeface="Arial" pitchFamily="34" charset="0"/>
            </a:endParaRPr>
          </a:p>
          <a:p>
            <a:r>
              <a:rPr lang="ru-RU" sz="1400" dirty="0" smtClean="0">
                <a:cs typeface="Arial" pitchFamily="34" charset="0"/>
              </a:rPr>
              <a:t>Ужин в отеле</a:t>
            </a:r>
            <a:endParaRPr lang="ru-RU" sz="1400" dirty="0"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Тур Бюро Ренессанс, т.:  8 (495) 995-82-98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4292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День 3</a:t>
            </a:r>
            <a:br>
              <a:rPr lang="ru-RU" sz="2000" b="1" dirty="0" smtClean="0">
                <a:latin typeface="+mn-lt"/>
              </a:rPr>
            </a:br>
            <a:r>
              <a:rPr lang="en-US" sz="2000" b="1" dirty="0" smtClean="0">
                <a:latin typeface="+mn-lt"/>
              </a:rPr>
              <a:t>02 </a:t>
            </a:r>
            <a:r>
              <a:rPr lang="ru-RU" sz="2000" b="1" dirty="0" smtClean="0">
                <a:latin typeface="+mn-lt"/>
              </a:rPr>
              <a:t>ноября</a:t>
            </a:r>
            <a:endParaRPr lang="ru-RU" sz="2000" b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3888432" cy="247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69" y="3933056"/>
            <a:ext cx="3816424" cy="247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+mn-lt"/>
              </a:rPr>
              <a:t>День </a:t>
            </a:r>
            <a:r>
              <a:rPr lang="en-US" sz="2000" b="1" dirty="0" smtClean="0">
                <a:latin typeface="+mn-lt"/>
              </a:rPr>
              <a:t>4</a:t>
            </a: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>0</a:t>
            </a:r>
            <a:r>
              <a:rPr lang="en-US" sz="2000" b="1" dirty="0" smtClean="0">
                <a:latin typeface="+mn-lt"/>
              </a:rPr>
              <a:t>3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ноября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19256" cy="4729712"/>
          </a:xfrm>
        </p:spPr>
        <p:txBody>
          <a:bodyPr/>
          <a:lstStyle/>
          <a:p>
            <a:r>
              <a:rPr lang="ru-RU" sz="1400" dirty="0"/>
              <a:t>Завтрак в отеле</a:t>
            </a:r>
          </a:p>
          <a:p>
            <a:r>
              <a:rPr lang="en-US" sz="1400" dirty="0" smtClean="0"/>
              <a:t>08</a:t>
            </a:r>
            <a:r>
              <a:rPr lang="ru-RU" sz="1400" dirty="0" smtClean="0"/>
              <a:t>:00 Трансфер в Авиньон (около 1 часа 30 минут), обзорная экскурсия по городу, с возможность посетить Провансальский рынок.</a:t>
            </a:r>
          </a:p>
          <a:p>
            <a:r>
              <a:rPr lang="ru-RU" sz="1400" dirty="0" smtClean="0"/>
              <a:t>Трансфер на </a:t>
            </a:r>
            <a:r>
              <a:rPr lang="ru-RU" sz="1400" dirty="0"/>
              <a:t>п</a:t>
            </a:r>
            <a:r>
              <a:rPr lang="ru-RU" sz="1400" dirty="0" smtClean="0"/>
              <a:t>оле </a:t>
            </a:r>
            <a:r>
              <a:rPr lang="en-US" sz="1400" dirty="0"/>
              <a:t>Golf Grand </a:t>
            </a:r>
            <a:r>
              <a:rPr lang="en-US" sz="1400" dirty="0" smtClean="0"/>
              <a:t>Avignon</a:t>
            </a:r>
            <a:r>
              <a:rPr lang="ru-RU" sz="1400" dirty="0" smtClean="0"/>
              <a:t> </a:t>
            </a:r>
            <a:r>
              <a:rPr lang="en-US" sz="1400" dirty="0" smtClean="0">
                <a:hlinkClick r:id="rId2"/>
              </a:rPr>
              <a:t>www.golfgrandavignon.com</a:t>
            </a:r>
            <a:endParaRPr lang="en-US" sz="1400" dirty="0" smtClean="0"/>
          </a:p>
          <a:p>
            <a:r>
              <a:rPr lang="ru-RU" sz="1400" dirty="0" smtClean="0"/>
              <a:t>12:00 - Игра на поле </a:t>
            </a:r>
            <a:r>
              <a:rPr lang="en-US" sz="1400" dirty="0"/>
              <a:t>Golf Grand Avignon </a:t>
            </a:r>
            <a:r>
              <a:rPr lang="ru-RU" sz="1400" dirty="0" smtClean="0"/>
              <a:t>(18 лунок)</a:t>
            </a:r>
          </a:p>
          <a:p>
            <a:r>
              <a:rPr lang="ru-RU" sz="1400" dirty="0" smtClean="0"/>
              <a:t>Обед в </a:t>
            </a:r>
            <a:r>
              <a:rPr lang="en-US" sz="1400" dirty="0" smtClean="0"/>
              <a:t>Club House </a:t>
            </a:r>
            <a:r>
              <a:rPr lang="ru-RU" sz="1400" dirty="0" smtClean="0"/>
              <a:t>(оплачивается </a:t>
            </a:r>
            <a:r>
              <a:rPr lang="ru-RU" sz="1400" dirty="0"/>
              <a:t>самостоятельно</a:t>
            </a:r>
            <a:r>
              <a:rPr lang="ru-RU" sz="1400" dirty="0" smtClean="0"/>
              <a:t>)</a:t>
            </a:r>
          </a:p>
          <a:p>
            <a:r>
              <a:rPr lang="ru-RU" sz="1400" dirty="0" smtClean="0"/>
              <a:t>Возвращение в отель</a:t>
            </a:r>
          </a:p>
          <a:p>
            <a:r>
              <a:rPr lang="ru-RU" sz="1400" dirty="0" smtClean="0"/>
              <a:t>Ужин в отеле </a:t>
            </a:r>
          </a:p>
          <a:p>
            <a:r>
              <a:rPr lang="ru-RU" sz="1400" dirty="0" smtClean="0"/>
              <a:t>23:00 Приезд группы по укороченной программе</a:t>
            </a:r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Тур Бюро Ренессанс, т. 8 (495)995-82-98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6" y="4221088"/>
            <a:ext cx="3888432" cy="228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06543"/>
            <a:ext cx="3638858" cy="237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360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ru-RU" sz="2200" b="1" dirty="0" smtClean="0">
                <a:latin typeface="+mn-lt"/>
                <a:cs typeface="Arial" pitchFamily="34" charset="0"/>
              </a:rPr>
              <a:t>День 5</a:t>
            </a:r>
            <a:br>
              <a:rPr lang="ru-RU" sz="2200" b="1" dirty="0" smtClean="0">
                <a:latin typeface="+mn-lt"/>
                <a:cs typeface="Arial" pitchFamily="34" charset="0"/>
              </a:rPr>
            </a:br>
            <a:r>
              <a:rPr lang="en-US" sz="2200" b="1" dirty="0" smtClean="0">
                <a:latin typeface="+mn-lt"/>
                <a:cs typeface="Arial" pitchFamily="34" charset="0"/>
              </a:rPr>
              <a:t>  </a:t>
            </a:r>
            <a:r>
              <a:rPr lang="ru-RU" sz="2200" b="1" dirty="0" smtClean="0">
                <a:latin typeface="+mn-lt"/>
                <a:cs typeface="Arial" pitchFamily="34" charset="0"/>
              </a:rPr>
              <a:t>04 ноября</a:t>
            </a:r>
            <a:endParaRPr lang="en-US" sz="2200" dirty="0">
              <a:latin typeface="+mn-lt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925" y="1484784"/>
            <a:ext cx="8229600" cy="4737708"/>
          </a:xfrm>
        </p:spPr>
        <p:txBody>
          <a:bodyPr>
            <a:normAutofit/>
          </a:bodyPr>
          <a:lstStyle/>
          <a:p>
            <a:r>
              <a:rPr lang="ru-RU" sz="1400" dirty="0" smtClean="0">
                <a:cs typeface="Arial" pitchFamily="34" charset="0"/>
              </a:rPr>
              <a:t>Завтрак </a:t>
            </a:r>
            <a:r>
              <a:rPr lang="ru-RU" sz="1400" dirty="0">
                <a:cs typeface="Arial" pitchFamily="34" charset="0"/>
              </a:rPr>
              <a:t>в </a:t>
            </a:r>
            <a:r>
              <a:rPr lang="ru-RU" sz="1400" dirty="0" smtClean="0">
                <a:cs typeface="Arial" pitchFamily="34" charset="0"/>
              </a:rPr>
              <a:t>отеле</a:t>
            </a:r>
          </a:p>
          <a:p>
            <a:r>
              <a:rPr lang="en-US" sz="1400" dirty="0" smtClean="0">
                <a:cs typeface="Arial" pitchFamily="34" charset="0"/>
              </a:rPr>
              <a:t>10</a:t>
            </a:r>
            <a:r>
              <a:rPr lang="ru-RU" sz="1400" dirty="0" smtClean="0">
                <a:cs typeface="Arial" pitchFamily="34" charset="0"/>
              </a:rPr>
              <a:t>:00  Встреча у </a:t>
            </a:r>
            <a:r>
              <a:rPr lang="en-US" sz="1400" dirty="0" smtClean="0">
                <a:cs typeface="Arial" pitchFamily="34" charset="0"/>
              </a:rPr>
              <a:t>Pro Shop</a:t>
            </a:r>
            <a:endParaRPr lang="ru-RU" sz="1400" dirty="0" smtClean="0">
              <a:cs typeface="Arial" pitchFamily="34" charset="0"/>
            </a:endParaRPr>
          </a:p>
          <a:p>
            <a:r>
              <a:rPr lang="en-US" sz="1400" u="sng" dirty="0" smtClean="0">
                <a:cs typeface="Arial" pitchFamily="34" charset="0"/>
              </a:rPr>
              <a:t>11:</a:t>
            </a:r>
            <a:r>
              <a:rPr lang="ru-RU" sz="1400" u="sng" dirty="0" smtClean="0">
                <a:cs typeface="Arial" pitchFamily="34" charset="0"/>
              </a:rPr>
              <a:t>0</a:t>
            </a:r>
            <a:r>
              <a:rPr lang="en-US" sz="1400" u="sng" dirty="0" smtClean="0">
                <a:cs typeface="Arial" pitchFamily="34" charset="0"/>
              </a:rPr>
              <a:t>0</a:t>
            </a:r>
            <a:r>
              <a:rPr lang="ru-RU" sz="1400" dirty="0" smtClean="0">
                <a:cs typeface="Arial" pitchFamily="34" charset="0"/>
              </a:rPr>
              <a:t> - Тренировочный раунд на поле </a:t>
            </a:r>
            <a:r>
              <a:rPr lang="en-US" sz="1400" dirty="0">
                <a:cs typeface="Arial" pitchFamily="34" charset="0"/>
              </a:rPr>
              <a:t>FREGATE Golf </a:t>
            </a:r>
            <a:r>
              <a:rPr lang="ru-RU" sz="1400" dirty="0" smtClean="0">
                <a:cs typeface="Arial" pitchFamily="34" charset="0"/>
              </a:rPr>
              <a:t>С</a:t>
            </a:r>
            <a:r>
              <a:rPr lang="en-US" sz="1400" dirty="0" err="1" smtClean="0">
                <a:cs typeface="Arial" pitchFamily="34" charset="0"/>
              </a:rPr>
              <a:t>ourse</a:t>
            </a:r>
            <a:r>
              <a:rPr lang="en-US" sz="1400" dirty="0" smtClean="0">
                <a:cs typeface="Arial" pitchFamily="34" charset="0"/>
              </a:rPr>
              <a:t>  </a:t>
            </a:r>
            <a:r>
              <a:rPr lang="ru-RU" sz="1400" dirty="0" smtClean="0">
                <a:cs typeface="Arial" pitchFamily="34" charset="0"/>
              </a:rPr>
              <a:t>(18 лунок)</a:t>
            </a:r>
            <a:endParaRPr lang="en-US" sz="1400" dirty="0">
              <a:cs typeface="Arial" pitchFamily="34" charset="0"/>
            </a:endParaRPr>
          </a:p>
          <a:p>
            <a:r>
              <a:rPr lang="ru-RU" sz="1400" dirty="0" smtClean="0">
                <a:cs typeface="Arial" pitchFamily="34" charset="0"/>
              </a:rPr>
              <a:t>Обед в </a:t>
            </a:r>
            <a:r>
              <a:rPr lang="en-US" sz="1400" dirty="0" smtClean="0">
                <a:cs typeface="Arial" pitchFamily="34" charset="0"/>
              </a:rPr>
              <a:t>Club House </a:t>
            </a:r>
            <a:r>
              <a:rPr lang="ru-RU" sz="1400" dirty="0" smtClean="0">
                <a:cs typeface="Arial" pitchFamily="34" charset="0"/>
              </a:rPr>
              <a:t> </a:t>
            </a:r>
            <a:r>
              <a:rPr lang="ru-RU" sz="1400" dirty="0">
                <a:cs typeface="Arial" pitchFamily="34" charset="0"/>
              </a:rPr>
              <a:t>(оплачивается самостоятельно)</a:t>
            </a:r>
            <a:endParaRPr lang="en-US" sz="1400" dirty="0">
              <a:cs typeface="Arial" pitchFamily="34" charset="0"/>
            </a:endParaRPr>
          </a:p>
          <a:p>
            <a:r>
              <a:rPr lang="ru-RU" sz="1400" dirty="0" smtClean="0">
                <a:cs typeface="Arial" pitchFamily="34" charset="0"/>
              </a:rPr>
              <a:t>Свободное время</a:t>
            </a:r>
            <a:r>
              <a:rPr lang="en-US" sz="1400" dirty="0" smtClean="0">
                <a:cs typeface="Arial" pitchFamily="34" charset="0"/>
              </a:rPr>
              <a:t> </a:t>
            </a:r>
            <a:r>
              <a:rPr lang="ru-RU" sz="1400" dirty="0" smtClean="0">
                <a:cs typeface="Arial" pitchFamily="34" charset="0"/>
              </a:rPr>
              <a:t>с возможность посетить теннисный корт, СПА-салон (доп</a:t>
            </a:r>
            <a:r>
              <a:rPr lang="ru-RU" sz="1400" dirty="0">
                <a:cs typeface="Arial" pitchFamily="34" charset="0"/>
              </a:rPr>
              <a:t>.</a:t>
            </a:r>
            <a:r>
              <a:rPr lang="ru-RU" sz="1400" dirty="0" smtClean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о</a:t>
            </a:r>
            <a:r>
              <a:rPr lang="ru-RU" sz="1400" dirty="0" err="1" smtClean="0">
                <a:cs typeface="Arial" pitchFamily="34" charset="0"/>
              </a:rPr>
              <a:t>пл</a:t>
            </a:r>
            <a:r>
              <a:rPr lang="ru-RU" sz="1400" dirty="0" smtClean="0">
                <a:cs typeface="Arial" pitchFamily="34" charset="0"/>
              </a:rPr>
              <a:t>.)</a:t>
            </a:r>
          </a:p>
          <a:p>
            <a:r>
              <a:rPr lang="ru-RU" sz="1400" dirty="0" smtClean="0">
                <a:cs typeface="Arial" pitchFamily="34" charset="0"/>
              </a:rPr>
              <a:t>Приветственный ужин  жеребьевка в ресторане отеля (напитки включены)</a:t>
            </a:r>
            <a:endParaRPr lang="en-US" sz="1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14612" y="6357958"/>
            <a:ext cx="3352800" cy="365125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Тур Бюро Ренессанс, т.: 8 (495) 995-82-98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3714780" cy="24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040" y="3645024"/>
            <a:ext cx="3697865" cy="24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+mn-lt"/>
                <a:cs typeface="Arial" pitchFamily="34" charset="0"/>
              </a:rPr>
              <a:t>День 6</a:t>
            </a:r>
            <a:br>
              <a:rPr lang="ru-RU" sz="2000" b="1" dirty="0" smtClean="0">
                <a:latin typeface="+mn-lt"/>
                <a:cs typeface="Arial" pitchFamily="34" charset="0"/>
              </a:rPr>
            </a:br>
            <a:r>
              <a:rPr lang="ru-RU" sz="2000" b="1" dirty="0" smtClean="0">
                <a:latin typeface="+mn-lt"/>
                <a:cs typeface="Arial" pitchFamily="34" charset="0"/>
              </a:rPr>
              <a:t>05 ноября </a:t>
            </a:r>
            <a:endParaRPr lang="en-US" sz="2000" dirty="0">
              <a:latin typeface="+mn-lt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46129"/>
            <a:ext cx="8640960" cy="4968552"/>
          </a:xfrm>
        </p:spPr>
        <p:txBody>
          <a:bodyPr/>
          <a:lstStyle/>
          <a:p>
            <a:r>
              <a:rPr lang="ru-RU" sz="1400" dirty="0">
                <a:cs typeface="Arial" pitchFamily="34" charset="0"/>
              </a:rPr>
              <a:t>Завтрак в отеле</a:t>
            </a:r>
          </a:p>
          <a:p>
            <a:r>
              <a:rPr lang="ru-RU" sz="1400" dirty="0" smtClean="0">
                <a:cs typeface="Arial" pitchFamily="34" charset="0"/>
              </a:rPr>
              <a:t>09:00  </a:t>
            </a:r>
            <a:r>
              <a:rPr lang="ru-RU" sz="1400" dirty="0">
                <a:cs typeface="Arial" pitchFamily="34" charset="0"/>
              </a:rPr>
              <a:t>Встреча у </a:t>
            </a:r>
            <a:r>
              <a:rPr lang="ru-RU" sz="1400" dirty="0" err="1">
                <a:cs typeface="Arial" pitchFamily="34" charset="0"/>
              </a:rPr>
              <a:t>Pro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Shop</a:t>
            </a:r>
            <a:endParaRPr lang="ru-RU" sz="1400" dirty="0">
              <a:cs typeface="Arial" pitchFamily="34" charset="0"/>
            </a:endParaRPr>
          </a:p>
          <a:p>
            <a:r>
              <a:rPr lang="ru-RU" sz="1400" dirty="0" smtClean="0">
                <a:cs typeface="Arial" pitchFamily="34" charset="0"/>
              </a:rPr>
              <a:t>10:00 </a:t>
            </a:r>
            <a:r>
              <a:rPr lang="ru-RU" sz="1400" dirty="0">
                <a:cs typeface="Arial" pitchFamily="34" charset="0"/>
              </a:rPr>
              <a:t>- </a:t>
            </a:r>
            <a:r>
              <a:rPr lang="ru-RU" sz="1400" dirty="0" smtClean="0">
                <a:cs typeface="Arial" pitchFamily="34" charset="0"/>
              </a:rPr>
              <a:t>Зачетный </a:t>
            </a:r>
            <a:r>
              <a:rPr lang="ru-RU" sz="1400" dirty="0">
                <a:cs typeface="Arial" pitchFamily="34" charset="0"/>
              </a:rPr>
              <a:t>раунд на поле FREGATE Golf </a:t>
            </a:r>
            <a:r>
              <a:rPr lang="ru-RU" sz="1400" dirty="0" err="1" smtClean="0">
                <a:cs typeface="Arial" pitchFamily="34" charset="0"/>
              </a:rPr>
              <a:t>Сourse</a:t>
            </a:r>
            <a:r>
              <a:rPr lang="ru-RU" sz="1400" dirty="0" smtClean="0">
                <a:cs typeface="Arial" pitchFamily="34" charset="0"/>
              </a:rPr>
              <a:t>  </a:t>
            </a:r>
            <a:r>
              <a:rPr lang="ru-RU" sz="1400" dirty="0">
                <a:cs typeface="Arial" pitchFamily="34" charset="0"/>
              </a:rPr>
              <a:t>(18 лунок)</a:t>
            </a:r>
          </a:p>
          <a:p>
            <a:r>
              <a:rPr lang="ru-RU" sz="1400" dirty="0">
                <a:cs typeface="Arial" pitchFamily="34" charset="0"/>
              </a:rPr>
              <a:t>Обед в </a:t>
            </a:r>
            <a:r>
              <a:rPr lang="ru-RU" sz="1400" dirty="0" err="1">
                <a:cs typeface="Arial" pitchFamily="34" charset="0"/>
              </a:rPr>
              <a:t>Club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House</a:t>
            </a:r>
            <a:r>
              <a:rPr lang="ru-RU" sz="1400" dirty="0">
                <a:cs typeface="Arial" pitchFamily="34" charset="0"/>
              </a:rPr>
              <a:t>  (оплачивается самостоятельно)</a:t>
            </a:r>
          </a:p>
          <a:p>
            <a:r>
              <a:rPr lang="ru-RU" sz="1400" dirty="0" smtClean="0">
                <a:cs typeface="Arial" pitchFamily="34" charset="0"/>
              </a:rPr>
              <a:t>Во второй половине  дня отправление в соседнюю деревню </a:t>
            </a:r>
            <a:r>
              <a:rPr lang="ru-RU" sz="1400" dirty="0" err="1" smtClean="0">
                <a:cs typeface="Arial" pitchFamily="34" charset="0"/>
              </a:rPr>
              <a:t>Кассис</a:t>
            </a:r>
            <a:r>
              <a:rPr lang="ru-RU" sz="1400" dirty="0" smtClean="0">
                <a:cs typeface="Arial" pitchFamily="34" charset="0"/>
              </a:rPr>
              <a:t>  на дегустацию вина</a:t>
            </a:r>
            <a:r>
              <a:rPr lang="en-US" sz="1400" dirty="0" smtClean="0">
                <a:cs typeface="Arial" pitchFamily="34" charset="0"/>
              </a:rPr>
              <a:t> </a:t>
            </a:r>
            <a:r>
              <a:rPr lang="ru-RU" sz="1400" dirty="0" err="1" smtClean="0">
                <a:cs typeface="Arial" pitchFamily="34" charset="0"/>
              </a:rPr>
              <a:t>Бандоль</a:t>
            </a:r>
            <a:r>
              <a:rPr lang="ru-RU" sz="1400" dirty="0" smtClean="0">
                <a:cs typeface="Arial" pitchFamily="34" charset="0"/>
              </a:rPr>
              <a:t> </a:t>
            </a:r>
            <a:r>
              <a:rPr lang="ru-RU" sz="1400" dirty="0">
                <a:cs typeface="Arial" pitchFamily="34" charset="0"/>
              </a:rPr>
              <a:t>и </a:t>
            </a:r>
            <a:r>
              <a:rPr lang="ru-RU" sz="1400" dirty="0" smtClean="0">
                <a:cs typeface="Arial" pitchFamily="34" charset="0"/>
              </a:rPr>
              <a:t>местных закусок.</a:t>
            </a:r>
            <a:endParaRPr lang="en-US" sz="1400" dirty="0" smtClean="0">
              <a:cs typeface="Arial" pitchFamily="34" charset="0"/>
            </a:endParaRPr>
          </a:p>
          <a:p>
            <a:r>
              <a:rPr lang="ru-RU" sz="1400" dirty="0" smtClean="0">
                <a:cs typeface="Arial" pitchFamily="34" charset="0"/>
              </a:rPr>
              <a:t>Возвращение в отель</a:t>
            </a:r>
          </a:p>
          <a:p>
            <a:r>
              <a:rPr lang="ru-RU" sz="1400" dirty="0" smtClean="0">
                <a:cs typeface="Arial" pitchFamily="34" charset="0"/>
              </a:rPr>
              <a:t>Ужин в отеле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Тур Бюро Ренессанс, т.: 8 (495) 995-82-98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39"/>
            <a:ext cx="3744416" cy="264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asunews.asu.edu/files/imagecache/story_main_image/carcassonne_vineyards_france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3816424" cy="260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sz="2200" b="1" dirty="0" smtClean="0">
                <a:latin typeface="+mn-lt"/>
                <a:cs typeface="Arial" pitchFamily="34" charset="0"/>
              </a:rPr>
              <a:t>День 7</a:t>
            </a:r>
            <a:br>
              <a:rPr lang="ru-RU" sz="2200" b="1" dirty="0" smtClean="0">
                <a:latin typeface="+mn-lt"/>
                <a:cs typeface="Arial" pitchFamily="34" charset="0"/>
              </a:rPr>
            </a:br>
            <a:r>
              <a:rPr lang="ru-RU" sz="2200" b="1" dirty="0" smtClean="0">
                <a:latin typeface="+mn-lt"/>
                <a:cs typeface="Arial" pitchFamily="34" charset="0"/>
              </a:rPr>
              <a:t>06 ноября</a:t>
            </a:r>
            <a:endParaRPr lang="en-US" sz="2200" dirty="0">
              <a:latin typeface="+mn-lt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5"/>
            <a:ext cx="8289156" cy="5077941"/>
          </a:xfrm>
        </p:spPr>
        <p:txBody>
          <a:bodyPr>
            <a:normAutofit/>
          </a:bodyPr>
          <a:lstStyle/>
          <a:p>
            <a:r>
              <a:rPr lang="ru-RU" sz="1400" dirty="0" smtClean="0">
                <a:cs typeface="Arial" pitchFamily="34" charset="0"/>
              </a:rPr>
              <a:t>Завтрак в отеле</a:t>
            </a:r>
            <a:endParaRPr lang="ru-RU" sz="1400" b="1" dirty="0" smtClean="0">
              <a:cs typeface="Arial" pitchFamily="34" charset="0"/>
            </a:endParaRPr>
          </a:p>
          <a:p>
            <a:r>
              <a:rPr lang="ru-RU" sz="1400" dirty="0" smtClean="0">
                <a:cs typeface="Arial" pitchFamily="34" charset="0"/>
              </a:rPr>
              <a:t>10:00  </a:t>
            </a:r>
            <a:r>
              <a:rPr lang="ru-RU" sz="1400" dirty="0">
                <a:cs typeface="Arial" pitchFamily="34" charset="0"/>
              </a:rPr>
              <a:t>Встреча у </a:t>
            </a:r>
            <a:r>
              <a:rPr lang="ru-RU" sz="1400" dirty="0" err="1">
                <a:cs typeface="Arial" pitchFamily="34" charset="0"/>
              </a:rPr>
              <a:t>Pro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Shop</a:t>
            </a:r>
            <a:endParaRPr lang="ru-RU" sz="1400" dirty="0">
              <a:cs typeface="Arial" pitchFamily="34" charset="0"/>
            </a:endParaRPr>
          </a:p>
          <a:p>
            <a:r>
              <a:rPr lang="ru-RU" sz="1400" dirty="0" smtClean="0">
                <a:cs typeface="Arial" pitchFamily="34" charset="0"/>
              </a:rPr>
              <a:t>11:00 – Зачетный  </a:t>
            </a:r>
            <a:r>
              <a:rPr lang="ru-RU" sz="1400" dirty="0">
                <a:cs typeface="Arial" pitchFamily="34" charset="0"/>
              </a:rPr>
              <a:t>раунд на поле FREGATE Golf </a:t>
            </a:r>
            <a:r>
              <a:rPr lang="ru-RU" sz="1400" dirty="0" err="1" smtClean="0">
                <a:cs typeface="Arial" pitchFamily="34" charset="0"/>
              </a:rPr>
              <a:t>Сourse</a:t>
            </a:r>
            <a:r>
              <a:rPr lang="ru-RU" sz="1400" dirty="0" smtClean="0">
                <a:cs typeface="Arial" pitchFamily="34" charset="0"/>
              </a:rPr>
              <a:t>  </a:t>
            </a:r>
            <a:r>
              <a:rPr lang="ru-RU" sz="1400" dirty="0">
                <a:cs typeface="Arial" pitchFamily="34" charset="0"/>
              </a:rPr>
              <a:t>(18 лунок)</a:t>
            </a:r>
          </a:p>
          <a:p>
            <a:r>
              <a:rPr lang="ru-RU" sz="1400" dirty="0">
                <a:cs typeface="Arial" pitchFamily="34" charset="0"/>
              </a:rPr>
              <a:t>Обед в </a:t>
            </a:r>
            <a:r>
              <a:rPr lang="ru-RU" sz="1400" dirty="0" err="1">
                <a:cs typeface="Arial" pitchFamily="34" charset="0"/>
              </a:rPr>
              <a:t>Club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House</a:t>
            </a:r>
            <a:r>
              <a:rPr lang="ru-RU" sz="1400" dirty="0">
                <a:cs typeface="Arial" pitchFamily="34" charset="0"/>
              </a:rPr>
              <a:t>  (оплачивается самостоятельно)</a:t>
            </a:r>
          </a:p>
          <a:p>
            <a:r>
              <a:rPr lang="ru-RU" sz="1400" dirty="0" smtClean="0">
                <a:cs typeface="Arial" pitchFamily="34" charset="0"/>
              </a:rPr>
              <a:t>Свободное </a:t>
            </a:r>
            <a:r>
              <a:rPr lang="ru-RU" sz="1400" dirty="0">
                <a:cs typeface="Arial" pitchFamily="34" charset="0"/>
              </a:rPr>
              <a:t>время с возможность посетить теннисный корт, СПА-салон (доп. </a:t>
            </a:r>
            <a:r>
              <a:rPr lang="ru-RU" sz="1400" dirty="0" err="1">
                <a:cs typeface="Arial" pitchFamily="34" charset="0"/>
              </a:rPr>
              <a:t>опл</a:t>
            </a:r>
            <a:r>
              <a:rPr lang="ru-RU" sz="1400" dirty="0" smtClean="0">
                <a:cs typeface="Arial" pitchFamily="34" charset="0"/>
              </a:rPr>
              <a:t>.)</a:t>
            </a:r>
          </a:p>
          <a:p>
            <a:r>
              <a:rPr lang="ru-RU" sz="1400" dirty="0" smtClean="0">
                <a:cs typeface="Arial" pitchFamily="34" charset="0"/>
              </a:rPr>
              <a:t>Гала ужин с награждением победителей(напитки включены в стоимость)</a:t>
            </a:r>
            <a:endParaRPr lang="ru-RU" sz="1400" dirty="0"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Тур Бюро Ренессанс, т.: 8 (495) 995-82-98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03" y="3212976"/>
            <a:ext cx="3865611" cy="257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09" y="3236899"/>
            <a:ext cx="3816424" cy="257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63266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+mn-lt"/>
                <a:cs typeface="Arial" pitchFamily="34" charset="0"/>
              </a:rPr>
              <a:t>День 8</a:t>
            </a:r>
            <a:br>
              <a:rPr lang="ru-RU" sz="2000" b="1" dirty="0" smtClean="0">
                <a:latin typeface="+mn-lt"/>
                <a:cs typeface="Arial" pitchFamily="34" charset="0"/>
              </a:rPr>
            </a:br>
            <a:r>
              <a:rPr lang="ru-RU" sz="2000" b="1" dirty="0" smtClean="0">
                <a:latin typeface="+mn-lt"/>
                <a:cs typeface="Arial" pitchFamily="34" charset="0"/>
              </a:rPr>
              <a:t>07 ноября</a:t>
            </a:r>
            <a:endParaRPr lang="en-US" sz="2000" dirty="0">
              <a:latin typeface="+mn-lt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389120"/>
          </a:xfrm>
        </p:spPr>
        <p:txBody>
          <a:bodyPr>
            <a:normAutofit/>
          </a:bodyPr>
          <a:lstStyle/>
          <a:p>
            <a:r>
              <a:rPr lang="ru-RU" sz="1600" dirty="0" smtClean="0">
                <a:cs typeface="Arial" pitchFamily="34" charset="0"/>
              </a:rPr>
              <a:t>Завтрак в отеле</a:t>
            </a:r>
            <a:endParaRPr lang="en-US" sz="1600" dirty="0" smtClean="0">
              <a:cs typeface="Arial" pitchFamily="34" charset="0"/>
            </a:endParaRPr>
          </a:p>
          <a:p>
            <a:r>
              <a:rPr lang="ru-RU" sz="1600" dirty="0" smtClean="0">
                <a:cs typeface="Arial" pitchFamily="34" charset="0"/>
              </a:rPr>
              <a:t>Выселение из отеля</a:t>
            </a:r>
          </a:p>
          <a:p>
            <a:r>
              <a:rPr lang="ru-RU" sz="1600" dirty="0" smtClean="0">
                <a:cs typeface="Arial" pitchFamily="34" charset="0"/>
              </a:rPr>
              <a:t>Вылет в Москву</a:t>
            </a: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Тур Бюро Ренессанс, т. : 8 (495) 995-82-98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aeroflot pla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428868"/>
            <a:ext cx="5715000" cy="333375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2648</TotalTime>
  <Words>926</Words>
  <Application>Microsoft Office PowerPoint</Application>
  <PresentationFormat>Экран (4:3)</PresentationFormat>
  <Paragraphs>156</Paragraphs>
  <Slides>11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 Программа  «Выездного этапа Женского Тура сезона-2013»  Франция, Прованс</vt:lpstr>
      <vt:lpstr> День  1   31 октября</vt:lpstr>
      <vt:lpstr>  День 2 01 ноября</vt:lpstr>
      <vt:lpstr>День 3 02 ноября</vt:lpstr>
      <vt:lpstr>День 4 03 ноября</vt:lpstr>
      <vt:lpstr> День 5   04 ноября</vt:lpstr>
      <vt:lpstr>День 6 05 ноября </vt:lpstr>
      <vt:lpstr> День 7 06 ноября</vt:lpstr>
      <vt:lpstr>День 8 07 ноября</vt:lpstr>
      <vt:lpstr>Стоимость основной  программы</vt:lpstr>
      <vt:lpstr>      Детали перелета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выездного тура в Марокко</dc:title>
  <dc:creator>Katya</dc:creator>
  <cp:lastModifiedBy>marina</cp:lastModifiedBy>
  <cp:revision>281</cp:revision>
  <cp:lastPrinted>2013-01-31T05:38:18Z</cp:lastPrinted>
  <dcterms:created xsi:type="dcterms:W3CDTF">2012-12-13T13:24:37Z</dcterms:created>
  <dcterms:modified xsi:type="dcterms:W3CDTF">2013-06-26T10:05:09Z</dcterms:modified>
</cp:coreProperties>
</file>