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48" r:id="rId1"/>
  </p:sldMasterIdLst>
  <p:notesMasterIdLst>
    <p:notesMasterId r:id="rId10"/>
  </p:notesMasterIdLst>
  <p:sldIdLst>
    <p:sldId id="257" r:id="rId2"/>
    <p:sldId id="268" r:id="rId3"/>
    <p:sldId id="262" r:id="rId4"/>
    <p:sldId id="261" r:id="rId5"/>
    <p:sldId id="270" r:id="rId6"/>
    <p:sldId id="266" r:id="rId7"/>
    <p:sldId id="271" r:id="rId8"/>
    <p:sldId id="269" r:id="rId9"/>
  </p:sldIdLst>
  <p:sldSz cx="9144000" cy="6858000" type="screen4x3"/>
  <p:notesSz cx="6877050" cy="10001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7" d="100"/>
          <a:sy n="107" d="100"/>
        </p:scale>
        <p:origin x="-54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2166" y="-96"/>
      </p:cViewPr>
      <p:guideLst>
        <p:guide orient="horz" pos="3151"/>
        <p:guide pos="216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0055" cy="500063"/>
          </a:xfrm>
          <a:prstGeom prst="rect">
            <a:avLst/>
          </a:prstGeom>
        </p:spPr>
        <p:txBody>
          <a:bodyPr vert="horz" lIns="96416" tIns="48208" rIns="96416" bIns="48208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95406" y="1"/>
            <a:ext cx="2980055" cy="500063"/>
          </a:xfrm>
          <a:prstGeom prst="rect">
            <a:avLst/>
          </a:prstGeom>
        </p:spPr>
        <p:txBody>
          <a:bodyPr vert="horz" lIns="96416" tIns="48208" rIns="96416" bIns="48208" rtlCol="0"/>
          <a:lstStyle>
            <a:lvl1pPr algn="r">
              <a:defRPr sz="1300"/>
            </a:lvl1pPr>
          </a:lstStyle>
          <a:p>
            <a:fld id="{33FF160B-1F57-4667-B898-F821DB92E08D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16" tIns="48208" rIns="96416" bIns="48208" rtlCol="0" anchor="ctr"/>
          <a:lstStyle/>
          <a:p>
            <a:endParaRPr lang="en-US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7706" y="4750596"/>
            <a:ext cx="5501640" cy="4500563"/>
          </a:xfrm>
          <a:prstGeom prst="rect">
            <a:avLst/>
          </a:prstGeom>
        </p:spPr>
        <p:txBody>
          <a:bodyPr vert="horz" lIns="96416" tIns="48208" rIns="96416" bIns="482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99453"/>
            <a:ext cx="2980055" cy="500063"/>
          </a:xfrm>
          <a:prstGeom prst="rect">
            <a:avLst/>
          </a:prstGeom>
        </p:spPr>
        <p:txBody>
          <a:bodyPr vert="horz" lIns="96416" tIns="48208" rIns="96416" bIns="48208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95406" y="9499453"/>
            <a:ext cx="2980055" cy="500063"/>
          </a:xfrm>
          <a:prstGeom prst="rect">
            <a:avLst/>
          </a:prstGeom>
        </p:spPr>
        <p:txBody>
          <a:bodyPr vert="horz" lIns="96416" tIns="48208" rIns="96416" bIns="48208" rtlCol="0" anchor="b"/>
          <a:lstStyle>
            <a:lvl1pPr algn="r">
              <a:defRPr sz="1300"/>
            </a:lvl1pPr>
          </a:lstStyle>
          <a:p>
            <a:fld id="{29234584-9280-4A9B-B801-D9DA25D8F8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51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34584-9280-4A9B-B801-D9DA25D8F86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930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34584-9280-4A9B-B801-D9DA25D8F86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150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34584-9280-4A9B-B801-D9DA25D8F86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656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34584-9280-4A9B-B801-D9DA25D8F86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147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34584-9280-4A9B-B801-D9DA25D8F86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391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27332EF-C5EA-49A6-8F1B-B3465CC16AB7}" type="datetime1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r>
              <a:rPr lang="ru-RU" smtClean="0"/>
              <a:t>Тур Бюро Ренессанс, т. 8 (495)995-82-98</a:t>
            </a:r>
            <a:endParaRPr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F4E8824-5EC3-4562-9533-68AEB5DF16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934D6-AFB8-4185-9DF0-74A8619DF5E4}" type="datetime1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Тур Бюро Ренессанс, т. 8 (495)995-82-98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E8824-5EC3-4562-9533-68AEB5DF16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11D7-BA99-4F78-9981-5A33C33EF637}" type="datetime1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Тур Бюро Ренессанс, т. 8 (495)995-82-98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E8824-5EC3-4562-9533-68AEB5DF16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C7F1-2C0D-4F14-9C04-D3362EC80DBF}" type="datetime1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Тур Бюро Ренессанс, т. 8 (495)995-82-98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E8824-5EC3-4562-9533-68AEB5DF16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DA46-4DBD-430E-8244-C2837088379E}" type="datetime1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Тур Бюро Ренессанс, т. 8 (495)995-82-98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E8824-5EC3-4562-9533-68AEB5DF16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FA4F-72FC-4F43-A358-9997795CDE92}" type="datetime1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Тур Бюро Ренессанс, т. 8 (495)995-82-98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E8824-5EC3-4562-9533-68AEB5DF16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414F03C-9048-45EA-A17D-4FF67245DE20}" type="datetime1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F4E8824-5EC3-4562-9533-68AEB5DF16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 smtClean="0"/>
              <a:t>Тур Бюро Ренессанс, т. 8 (495)995-82-98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1E953A8-60C1-4FDB-AB72-30A40D4AC46B}" type="datetime1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r>
              <a:rPr lang="ru-RU" smtClean="0"/>
              <a:t>Тур Бюро Ренессанс, т. 8 (495)995-82-98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F4E8824-5EC3-4562-9533-68AEB5DF16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1F428-6555-455D-9181-3A3534183A7A}" type="datetime1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Тур Бюро Ренессанс, т. 8 (495)995-82-98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E8824-5EC3-4562-9533-68AEB5DF16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31E97-81E4-4DBC-BECC-1536D2A9A3E8}" type="datetime1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Тур Бюро Ренессанс, т. 8 (495)995-82-98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E8824-5EC3-4562-9533-68AEB5DF16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E5B23-63E8-4BB7-998A-A8FFB4DAFF9C}" type="datetime1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Тур Бюро Ренессанс, т. 8 (495)995-82-98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E8824-5EC3-4562-9533-68AEB5DF16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2429DD2-42D1-480B-A271-25D4007E820D}" type="datetime1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ru-RU" smtClean="0"/>
              <a:t>Тур Бюро Ренессанс, т. 8 (495)995-82-98</a:t>
            </a: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F4E8824-5EC3-4562-9533-68AEB5DF16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lle-lecastellet.fr/le-castellet/culture-et-patrimoine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643182"/>
            <a:ext cx="7772400" cy="179108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Arial" pitchFamily="34" charset="0"/>
              </a:rPr>
              <a:t>Программа </a:t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Arial" pitchFamily="34" charset="0"/>
              </a:rPr>
              <a:t>«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Arial" pitchFamily="34" charset="0"/>
              </a:rPr>
              <a:t>4-</a:t>
            </a:r>
            <a:r>
              <a:rPr lang="ru-RU" sz="3600" b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  <a:cs typeface="Arial" pitchFamily="34" charset="0"/>
              </a:rPr>
              <a:t>го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Arial" pitchFamily="34" charset="0"/>
              </a:rPr>
              <a:t> в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Arial" pitchFamily="34" charset="0"/>
              </a:rPr>
              <a:t>ыездного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Arial" pitchFamily="34" charset="0"/>
              </a:rPr>
              <a:t>этапа 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Arial" pitchFamily="34" charset="0"/>
              </a:rPr>
              <a:t>Ж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Arial" pitchFamily="34" charset="0"/>
              </a:rPr>
              <a:t>енского 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  <a:latin typeface="+mn-lt"/>
                <a:cs typeface="Arial" pitchFamily="34" charset="0"/>
              </a:rPr>
              <a:t>Т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Arial" pitchFamily="34" charset="0"/>
              </a:rPr>
              <a:t>ура сезона-2013»</a:t>
            </a:r>
            <a:r>
              <a:rPr lang="ru-RU" sz="3600" dirty="0" smtClean="0">
                <a:latin typeface="+mn-lt"/>
                <a:cs typeface="Arial" pitchFamily="34" charset="0"/>
              </a:rPr>
              <a:t> </a:t>
            </a:r>
            <a:r>
              <a:rPr lang="en-US" sz="3600" dirty="0" smtClean="0">
                <a:latin typeface="+mn-lt"/>
                <a:cs typeface="Arial" pitchFamily="34" charset="0"/>
              </a:rPr>
              <a:t/>
            </a:r>
            <a:br>
              <a:rPr lang="en-US" sz="3600" dirty="0" smtClean="0">
                <a:latin typeface="+mn-lt"/>
                <a:cs typeface="Arial" pitchFamily="34" charset="0"/>
              </a:rPr>
            </a:br>
            <a:r>
              <a:rPr lang="ru-RU" sz="3600" dirty="0" smtClean="0">
                <a:latin typeface="+mn-lt"/>
                <a:cs typeface="Arial" pitchFamily="34" charset="0"/>
              </a:rPr>
              <a:t>Франция, Прованс</a:t>
            </a:r>
            <a:endParaRPr lang="en-US" sz="3600" dirty="0">
              <a:solidFill>
                <a:schemeClr val="accent3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642910" y="4572008"/>
            <a:ext cx="7772400" cy="114300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2400" b="1" dirty="0" smtClean="0">
                <a:cs typeface="Arial" pitchFamily="34" charset="0"/>
              </a:rPr>
              <a:t>31 </a:t>
            </a:r>
            <a:r>
              <a:rPr lang="ru-RU" sz="2400" b="1" dirty="0" smtClean="0">
                <a:cs typeface="Arial" pitchFamily="34" charset="0"/>
              </a:rPr>
              <a:t>Октября – 0</a:t>
            </a:r>
            <a:r>
              <a:rPr lang="en-US" sz="2400" b="1" dirty="0" smtClean="0">
                <a:cs typeface="Arial" pitchFamily="34" charset="0"/>
              </a:rPr>
              <a:t>4</a:t>
            </a:r>
            <a:r>
              <a:rPr lang="ru-RU" sz="2400" b="1" dirty="0" smtClean="0">
                <a:cs typeface="Arial" pitchFamily="34" charset="0"/>
              </a:rPr>
              <a:t> Ноября</a:t>
            </a:r>
            <a:endParaRPr lang="en-US" sz="2400" b="1" dirty="0" smtClean="0">
              <a:cs typeface="Arial" pitchFamily="34" charset="0"/>
            </a:endParaRPr>
          </a:p>
          <a:p>
            <a:pPr algn="ctr">
              <a:buNone/>
            </a:pPr>
            <a:r>
              <a:rPr lang="ru-RU" sz="2400" b="1" dirty="0" smtClean="0">
                <a:cs typeface="Arial" pitchFamily="34" charset="0"/>
              </a:rPr>
              <a:t> (</a:t>
            </a:r>
            <a:r>
              <a:rPr lang="en-US" sz="2400" b="1" dirty="0" smtClean="0">
                <a:cs typeface="Arial" pitchFamily="34" charset="0"/>
              </a:rPr>
              <a:t>5</a:t>
            </a:r>
            <a:r>
              <a:rPr lang="ru-RU" sz="2400" b="1" dirty="0" smtClean="0">
                <a:cs typeface="Arial" pitchFamily="34" charset="0"/>
              </a:rPr>
              <a:t> дней</a:t>
            </a:r>
            <a:r>
              <a:rPr lang="en-US" sz="2400" b="1" dirty="0" smtClean="0">
                <a:cs typeface="Arial" pitchFamily="34" charset="0"/>
              </a:rPr>
              <a:t> </a:t>
            </a:r>
            <a:r>
              <a:rPr lang="ru-RU" sz="2400" b="1" dirty="0" smtClean="0">
                <a:cs typeface="Arial" pitchFamily="34" charset="0"/>
              </a:rPr>
              <a:t>/ </a:t>
            </a:r>
            <a:r>
              <a:rPr lang="en-US" sz="2400" b="1" dirty="0" smtClean="0">
                <a:cs typeface="Arial" pitchFamily="34" charset="0"/>
              </a:rPr>
              <a:t>4</a:t>
            </a:r>
            <a:r>
              <a:rPr lang="ru-RU" sz="2400" b="1" smtClean="0">
                <a:cs typeface="Arial" pitchFamily="34" charset="0"/>
              </a:rPr>
              <a:t> ноч</a:t>
            </a:r>
            <a:r>
              <a:rPr lang="ru-RU" sz="2400" b="1">
                <a:cs typeface="Arial" pitchFamily="34" charset="0"/>
              </a:rPr>
              <a:t>и</a:t>
            </a:r>
            <a:r>
              <a:rPr lang="ru-RU" sz="2400" b="1" smtClean="0">
                <a:cs typeface="Arial" pitchFamily="34" charset="0"/>
              </a:rPr>
              <a:t>)</a:t>
            </a:r>
            <a:endParaRPr lang="en-US" sz="2400" b="1" dirty="0" smtClean="0">
              <a:cs typeface="Arial" pitchFamily="34" charset="0"/>
            </a:endParaRPr>
          </a:p>
          <a:p>
            <a:pPr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Тур Бюро Ренессанс, т. 8 (495)995-82-98</a:t>
            </a:r>
          </a:p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logo_rus_s_b_sai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1071546"/>
            <a:ext cx="5313213" cy="1214447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296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ru-RU" sz="2200" b="1" dirty="0" smtClean="0">
                <a:latin typeface="+mn-lt"/>
                <a:cs typeface="Arial" pitchFamily="34" charset="0"/>
              </a:rPr>
              <a:t>День  1</a:t>
            </a:r>
            <a:r>
              <a:rPr lang="en-US" sz="2200" b="1" dirty="0" smtClean="0">
                <a:latin typeface="+mn-lt"/>
                <a:cs typeface="Arial" pitchFamily="34" charset="0"/>
              </a:rPr>
              <a:t/>
            </a:r>
            <a:br>
              <a:rPr lang="en-US" sz="2200" b="1" dirty="0" smtClean="0">
                <a:latin typeface="+mn-lt"/>
                <a:cs typeface="Arial" pitchFamily="34" charset="0"/>
              </a:rPr>
            </a:br>
            <a:r>
              <a:rPr lang="en-US" sz="2200" b="1" dirty="0" smtClean="0">
                <a:latin typeface="+mn-lt"/>
                <a:cs typeface="Arial" pitchFamily="34" charset="0"/>
              </a:rPr>
              <a:t>  </a:t>
            </a:r>
            <a:r>
              <a:rPr lang="ru-RU" sz="2200" b="1" dirty="0" smtClean="0">
                <a:latin typeface="+mn-lt"/>
                <a:cs typeface="Arial" pitchFamily="34" charset="0"/>
              </a:rPr>
              <a:t>31 октября</a:t>
            </a:r>
            <a:endParaRPr lang="en-US" sz="2200" dirty="0">
              <a:latin typeface="+mn-lt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84784"/>
            <a:ext cx="8229600" cy="4333072"/>
          </a:xfrm>
        </p:spPr>
        <p:txBody>
          <a:bodyPr/>
          <a:lstStyle/>
          <a:p>
            <a:r>
              <a:rPr lang="ru-RU" sz="1400" dirty="0">
                <a:cs typeface="Arial" pitchFamily="34" charset="0"/>
              </a:rPr>
              <a:t>23</a:t>
            </a:r>
            <a:r>
              <a:rPr lang="en-US" sz="1400" dirty="0">
                <a:cs typeface="Arial" pitchFamily="34" charset="0"/>
              </a:rPr>
              <a:t>:</a:t>
            </a:r>
            <a:r>
              <a:rPr lang="ru-RU" sz="1400" dirty="0">
                <a:cs typeface="Arial" pitchFamily="34" charset="0"/>
              </a:rPr>
              <a:t>25</a:t>
            </a:r>
            <a:r>
              <a:rPr lang="en-US" sz="1400" dirty="0">
                <a:cs typeface="Arial" pitchFamily="34" charset="0"/>
              </a:rPr>
              <a:t> </a:t>
            </a:r>
            <a:r>
              <a:rPr lang="ru-RU" sz="1400" dirty="0">
                <a:cs typeface="Arial" pitchFamily="34" charset="0"/>
              </a:rPr>
              <a:t>прибытие в аэропорт </a:t>
            </a:r>
            <a:r>
              <a:rPr lang="ru-RU" sz="1400" dirty="0" smtClean="0">
                <a:cs typeface="Arial" pitchFamily="34" charset="0"/>
              </a:rPr>
              <a:t>Марселя прямым регулярным рейсом </a:t>
            </a:r>
            <a:r>
              <a:rPr lang="en-US" sz="1400" dirty="0" smtClean="0">
                <a:cs typeface="Arial" pitchFamily="34" charset="0"/>
              </a:rPr>
              <a:t>Air France </a:t>
            </a:r>
            <a:r>
              <a:rPr lang="ru-RU" sz="1400" dirty="0" smtClean="0">
                <a:cs typeface="Arial" pitchFamily="34" charset="0"/>
              </a:rPr>
              <a:t>из Москвы</a:t>
            </a:r>
            <a:endParaRPr lang="ru-RU" sz="1400" dirty="0">
              <a:cs typeface="Arial" pitchFamily="34" charset="0"/>
            </a:endParaRPr>
          </a:p>
          <a:p>
            <a:r>
              <a:rPr lang="ru-RU" sz="1400" dirty="0" smtClean="0">
                <a:cs typeface="Arial" pitchFamily="34" charset="0"/>
              </a:rPr>
              <a:t>Трансфер</a:t>
            </a:r>
            <a:r>
              <a:rPr lang="en-US" sz="1400" dirty="0" smtClean="0">
                <a:cs typeface="Arial" pitchFamily="34" charset="0"/>
              </a:rPr>
              <a:t> </a:t>
            </a:r>
            <a:r>
              <a:rPr lang="ru-RU" sz="1400" dirty="0" smtClean="0">
                <a:cs typeface="Arial" pitchFamily="34" charset="0"/>
              </a:rPr>
              <a:t>в</a:t>
            </a:r>
            <a:r>
              <a:rPr lang="en-US" sz="1400" dirty="0" smtClean="0">
                <a:cs typeface="Arial" pitchFamily="34" charset="0"/>
              </a:rPr>
              <a:t> </a:t>
            </a:r>
            <a:r>
              <a:rPr lang="ru-RU" sz="1400" dirty="0" smtClean="0">
                <a:cs typeface="Arial" pitchFamily="34" charset="0"/>
              </a:rPr>
              <a:t>отель </a:t>
            </a:r>
            <a:r>
              <a:rPr lang="en-US" sz="1400" dirty="0" smtClean="0">
                <a:cs typeface="Arial" pitchFamily="34" charset="0"/>
              </a:rPr>
              <a:t>Dolce </a:t>
            </a:r>
            <a:r>
              <a:rPr lang="en-US" sz="1400" dirty="0" err="1" smtClean="0">
                <a:cs typeface="Arial" pitchFamily="34" charset="0"/>
              </a:rPr>
              <a:t>Frégate</a:t>
            </a:r>
            <a:r>
              <a:rPr lang="en-US" sz="1400" dirty="0" smtClean="0">
                <a:cs typeface="Arial" pitchFamily="34" charset="0"/>
              </a:rPr>
              <a:t> Provence</a:t>
            </a:r>
            <a:r>
              <a:rPr lang="ru-RU" sz="1400" dirty="0" smtClean="0">
                <a:cs typeface="Arial" pitchFamily="34" charset="0"/>
              </a:rPr>
              <a:t>4* </a:t>
            </a:r>
            <a:r>
              <a:rPr lang="en-US" sz="1400" dirty="0" smtClean="0">
                <a:cs typeface="Arial" pitchFamily="34" charset="0"/>
              </a:rPr>
              <a:t>http://www.dolcefregate.com/</a:t>
            </a:r>
          </a:p>
          <a:p>
            <a:pPr marL="109728" indent="0">
              <a:buNone/>
            </a:pPr>
            <a:r>
              <a:rPr lang="ru-RU" sz="1400" dirty="0" smtClean="0">
                <a:cs typeface="Arial" pitchFamily="34" charset="0"/>
              </a:rPr>
              <a:t>       (</a:t>
            </a:r>
            <a:r>
              <a:rPr lang="ru-RU" sz="1400" dirty="0" smtClean="0">
                <a:cs typeface="Arial" pitchFamily="34" charset="0"/>
              </a:rPr>
              <a:t>приблизительно</a:t>
            </a:r>
            <a:r>
              <a:rPr lang="en-US" sz="1400" dirty="0" smtClean="0">
                <a:cs typeface="Arial" pitchFamily="34" charset="0"/>
              </a:rPr>
              <a:t> </a:t>
            </a:r>
            <a:r>
              <a:rPr lang="ru-RU" sz="1400" dirty="0" smtClean="0">
                <a:cs typeface="Arial" pitchFamily="34" charset="0"/>
              </a:rPr>
              <a:t>около 50 минут )</a:t>
            </a:r>
            <a:endParaRPr lang="en-US" sz="1400" dirty="0" smtClean="0">
              <a:cs typeface="Arial" pitchFamily="34" charset="0"/>
            </a:endParaRPr>
          </a:p>
          <a:p>
            <a:r>
              <a:rPr lang="en-US" sz="1400" dirty="0" smtClean="0">
                <a:cs typeface="Arial" pitchFamily="34" charset="0"/>
              </a:rPr>
              <a:t>Check</a:t>
            </a:r>
            <a:r>
              <a:rPr lang="ru-RU" sz="1400" dirty="0" smtClean="0">
                <a:cs typeface="Arial" pitchFamily="34" charset="0"/>
              </a:rPr>
              <a:t>-</a:t>
            </a:r>
            <a:r>
              <a:rPr lang="en-US" sz="1400" dirty="0" smtClean="0">
                <a:cs typeface="Arial" pitchFamily="34" charset="0"/>
              </a:rPr>
              <a:t>in</a:t>
            </a:r>
            <a:r>
              <a:rPr lang="ru-RU" sz="1400" dirty="0" smtClean="0">
                <a:cs typeface="Arial" pitchFamily="34" charset="0"/>
              </a:rPr>
              <a:t> и размещение в </a:t>
            </a:r>
            <a:r>
              <a:rPr lang="ru-RU" sz="1400" dirty="0" smtClean="0">
                <a:cs typeface="Arial" pitchFamily="34" charset="0"/>
              </a:rPr>
              <a:t>отеле</a:t>
            </a:r>
          </a:p>
          <a:p>
            <a:r>
              <a:rPr lang="ru-RU" sz="1400" dirty="0" smtClean="0">
                <a:cs typeface="Arial" pitchFamily="34" charset="0"/>
              </a:rPr>
              <a:t>Легкий ужин с холодными закусками</a:t>
            </a:r>
            <a:endParaRPr lang="ru-RU" sz="1400" dirty="0" smtClean="0">
              <a:cs typeface="Arial" pitchFamily="34" charset="0"/>
            </a:endParaRP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667000" y="6429396"/>
            <a:ext cx="3352800" cy="292079"/>
          </a:xfrm>
        </p:spPr>
        <p:txBody>
          <a:bodyPr/>
          <a:lstStyle/>
          <a:p>
            <a:pPr algn="ctr"/>
            <a:r>
              <a:rPr lang="ru-RU" smtClean="0">
                <a:latin typeface="Arial" pitchFamily="34" charset="0"/>
                <a:cs typeface="Arial" pitchFamily="34" charset="0"/>
              </a:rPr>
              <a:t>Тур Бюро Ренессанс, т.:  8 (495) 995-82-98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2" descr="Les Parcour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32" y="3212977"/>
            <a:ext cx="3916006" cy="2592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12977"/>
            <a:ext cx="3916009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smtClean="0">
                <a:latin typeface="+mn-lt"/>
                <a:cs typeface="Arial" pitchFamily="34" charset="0"/>
              </a:rPr>
              <a:t>День 2</a:t>
            </a:r>
            <a:br>
              <a:rPr lang="ru-RU" sz="2200" b="1" dirty="0" smtClean="0">
                <a:latin typeface="+mn-lt"/>
                <a:cs typeface="Arial" pitchFamily="34" charset="0"/>
              </a:rPr>
            </a:br>
            <a:r>
              <a:rPr lang="ru-RU" sz="2200" b="1" dirty="0" smtClean="0">
                <a:latin typeface="+mn-lt"/>
                <a:cs typeface="Arial" pitchFamily="34" charset="0"/>
              </a:rPr>
              <a:t>01 ноября</a:t>
            </a:r>
            <a:endParaRPr lang="en-US" sz="22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810856"/>
          </a:xfrm>
        </p:spPr>
        <p:txBody>
          <a:bodyPr>
            <a:normAutofit/>
          </a:bodyPr>
          <a:lstStyle/>
          <a:p>
            <a:r>
              <a:rPr lang="ru-RU" sz="1400" dirty="0" smtClean="0">
                <a:cs typeface="Arial" pitchFamily="34" charset="0"/>
              </a:rPr>
              <a:t>Завтрак в отеле</a:t>
            </a:r>
          </a:p>
          <a:p>
            <a:r>
              <a:rPr lang="ru-RU" sz="1400" dirty="0" smtClean="0">
                <a:cs typeface="Arial" pitchFamily="34" charset="0"/>
              </a:rPr>
              <a:t>10:00 </a:t>
            </a:r>
            <a:r>
              <a:rPr lang="ru-RU" sz="1400" dirty="0">
                <a:cs typeface="Arial" pitchFamily="34" charset="0"/>
              </a:rPr>
              <a:t>– Игра на </a:t>
            </a:r>
            <a:r>
              <a:rPr lang="ru-RU" sz="1400" dirty="0" smtClean="0">
                <a:cs typeface="Arial" pitchFamily="34" charset="0"/>
              </a:rPr>
              <a:t>поле </a:t>
            </a:r>
            <a:r>
              <a:rPr lang="ru-RU" sz="1400" dirty="0" smtClean="0">
                <a:cs typeface="Arial" pitchFamily="34" charset="0"/>
              </a:rPr>
              <a:t>отеля </a:t>
            </a:r>
            <a:r>
              <a:rPr lang="en-US" sz="1400" dirty="0" smtClean="0">
                <a:cs typeface="Arial" pitchFamily="34" charset="0"/>
              </a:rPr>
              <a:t>Dolce </a:t>
            </a:r>
            <a:r>
              <a:rPr lang="en-US" sz="1400" dirty="0" err="1" smtClean="0">
                <a:cs typeface="Arial" pitchFamily="34" charset="0"/>
              </a:rPr>
              <a:t>Fregate</a:t>
            </a:r>
            <a:r>
              <a:rPr lang="en-US" sz="1400" dirty="0" smtClean="0">
                <a:cs typeface="Arial" pitchFamily="34" charset="0"/>
              </a:rPr>
              <a:t> (18 </a:t>
            </a:r>
            <a:r>
              <a:rPr lang="ru-RU" sz="1400" dirty="0" smtClean="0">
                <a:cs typeface="Arial" pitchFamily="34" charset="0"/>
              </a:rPr>
              <a:t>лунок )</a:t>
            </a:r>
            <a:endParaRPr lang="en-US" sz="1400" dirty="0" smtClean="0">
              <a:cs typeface="Arial" pitchFamily="34" charset="0"/>
            </a:endParaRPr>
          </a:p>
          <a:p>
            <a:r>
              <a:rPr lang="ru-RU" sz="1400" dirty="0" smtClean="0">
                <a:cs typeface="Arial" pitchFamily="34" charset="0"/>
              </a:rPr>
              <a:t>Обед по желанию в </a:t>
            </a:r>
            <a:r>
              <a:rPr lang="en-US" sz="1400" dirty="0" smtClean="0">
                <a:cs typeface="Arial" pitchFamily="34" charset="0"/>
              </a:rPr>
              <a:t>Club House </a:t>
            </a:r>
            <a:r>
              <a:rPr lang="ru-RU" sz="1400" dirty="0" smtClean="0">
                <a:cs typeface="Arial" pitchFamily="34" charset="0"/>
              </a:rPr>
              <a:t>(оплачивается самостоятельно)</a:t>
            </a:r>
          </a:p>
          <a:p>
            <a:r>
              <a:rPr lang="ru-RU" sz="1400" dirty="0" smtClean="0">
                <a:cs typeface="Arial" pitchFamily="34" charset="0"/>
              </a:rPr>
              <a:t>Посещение деревне </a:t>
            </a:r>
            <a:r>
              <a:rPr lang="en-US" sz="1400" dirty="0" smtClean="0">
                <a:cs typeface="Arial" pitchFamily="34" charset="0"/>
              </a:rPr>
              <a:t>Le </a:t>
            </a:r>
            <a:r>
              <a:rPr lang="en-US" sz="1400" dirty="0" err="1" smtClean="0">
                <a:cs typeface="Arial" pitchFamily="34" charset="0"/>
              </a:rPr>
              <a:t>Castellet</a:t>
            </a:r>
            <a:r>
              <a:rPr lang="ru-RU" sz="1400" dirty="0" smtClean="0">
                <a:cs typeface="Arial" pitchFamily="34" charset="0"/>
              </a:rPr>
              <a:t>.</a:t>
            </a:r>
            <a:r>
              <a:rPr lang="en-US" sz="1400" dirty="0">
                <a:cs typeface="Arial" pitchFamily="34" charset="0"/>
              </a:rPr>
              <a:t> </a:t>
            </a:r>
            <a:r>
              <a:rPr lang="en-US" sz="1400" dirty="0">
                <a:cs typeface="Arial" pitchFamily="34" charset="0"/>
                <a:hlinkClick r:id="rId3"/>
              </a:rPr>
              <a:t>http://</a:t>
            </a:r>
            <a:r>
              <a:rPr lang="en-US" sz="1400" dirty="0" smtClean="0">
                <a:cs typeface="Arial" pitchFamily="34" charset="0"/>
                <a:hlinkClick r:id="rId3"/>
              </a:rPr>
              <a:t>www.ville-lecastellet.fr/le-castellet/culture-et-patrimoine.html</a:t>
            </a:r>
            <a:endParaRPr lang="ru-RU" sz="1400" dirty="0" smtClean="0">
              <a:cs typeface="Arial" pitchFamily="34" charset="0"/>
            </a:endParaRPr>
          </a:p>
          <a:p>
            <a:r>
              <a:rPr lang="ru-RU" sz="1400" dirty="0" smtClean="0">
                <a:cs typeface="Arial" pitchFamily="34" charset="0"/>
              </a:rPr>
              <a:t>Возвращение в отель </a:t>
            </a:r>
          </a:p>
          <a:p>
            <a:r>
              <a:rPr lang="ru-RU" sz="1400" dirty="0" smtClean="0">
                <a:cs typeface="Arial" pitchFamily="34" charset="0"/>
              </a:rPr>
              <a:t>Ужин в стиле барбекю (напитки включены)</a:t>
            </a:r>
            <a:endParaRPr lang="ru-RU" sz="1400" dirty="0">
              <a:cs typeface="Arial" pitchFamily="34" charset="0"/>
            </a:endParaRPr>
          </a:p>
          <a:p>
            <a:r>
              <a:rPr lang="ru-RU" sz="1400" dirty="0" smtClean="0">
                <a:cs typeface="Arial" pitchFamily="34" charset="0"/>
              </a:rPr>
              <a:t>Свободное время 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Тур Бюро Ренессанс, т.: 8 (495) 995-82-98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10279"/>
            <a:ext cx="3888432" cy="2531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10279"/>
            <a:ext cx="3912096" cy="2531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72816"/>
            <a:ext cx="8262660" cy="4896544"/>
          </a:xfrm>
        </p:spPr>
        <p:txBody>
          <a:bodyPr>
            <a:normAutofit/>
          </a:bodyPr>
          <a:lstStyle/>
          <a:p>
            <a:r>
              <a:rPr lang="ru-RU" sz="1400" dirty="0" smtClean="0">
                <a:cs typeface="Arial" pitchFamily="34" charset="0"/>
              </a:rPr>
              <a:t>Завтрак в отеле</a:t>
            </a:r>
          </a:p>
          <a:p>
            <a:r>
              <a:rPr lang="ru-RU" sz="1400" dirty="0" smtClean="0">
                <a:cs typeface="Arial" pitchFamily="34" charset="0"/>
              </a:rPr>
              <a:t>Посещение местного рынка в Деревне </a:t>
            </a:r>
            <a:r>
              <a:rPr lang="en-US" sz="1400" dirty="0" err="1" smtClean="0">
                <a:cs typeface="Arial" pitchFamily="34" charset="0"/>
              </a:rPr>
              <a:t>Sanary</a:t>
            </a:r>
            <a:r>
              <a:rPr lang="ru-RU" sz="1400" dirty="0">
                <a:cs typeface="Arial" pitchFamily="34" charset="0"/>
              </a:rPr>
              <a:t> </a:t>
            </a:r>
            <a:r>
              <a:rPr lang="ru-RU" sz="1400" dirty="0" smtClean="0">
                <a:cs typeface="Arial" pitchFamily="34" charset="0"/>
              </a:rPr>
              <a:t>( </a:t>
            </a:r>
            <a:r>
              <a:rPr lang="en-US" sz="1400" dirty="0" smtClean="0">
                <a:cs typeface="Arial" pitchFamily="34" charset="0"/>
              </a:rPr>
              <a:t>15 </a:t>
            </a:r>
            <a:r>
              <a:rPr lang="ru-RU" sz="1400" dirty="0" smtClean="0">
                <a:cs typeface="Arial" pitchFamily="34" charset="0"/>
              </a:rPr>
              <a:t>минут езды от отеля). В свободное время можно прогуляться по городу и посетить </a:t>
            </a:r>
            <a:r>
              <a:rPr lang="ru-RU" sz="1400" dirty="0" smtClean="0">
                <a:cs typeface="Arial" pitchFamily="34" charset="0"/>
              </a:rPr>
              <a:t>местные лавки и магазинчики.</a:t>
            </a:r>
          </a:p>
          <a:p>
            <a:r>
              <a:rPr lang="ru-RU" sz="1400" dirty="0">
                <a:cs typeface="Arial" pitchFamily="34" charset="0"/>
              </a:rPr>
              <a:t>Обед в </a:t>
            </a:r>
            <a:r>
              <a:rPr lang="ru-RU" sz="1400" dirty="0" err="1">
                <a:cs typeface="Arial" pitchFamily="34" charset="0"/>
              </a:rPr>
              <a:t>Club</a:t>
            </a:r>
            <a:r>
              <a:rPr lang="ru-RU" sz="1400" dirty="0">
                <a:cs typeface="Arial" pitchFamily="34" charset="0"/>
              </a:rPr>
              <a:t> </a:t>
            </a:r>
            <a:r>
              <a:rPr lang="ru-RU" sz="1400" dirty="0" err="1">
                <a:cs typeface="Arial" pitchFamily="34" charset="0"/>
              </a:rPr>
              <a:t>House</a:t>
            </a:r>
            <a:r>
              <a:rPr lang="ru-RU" sz="1400" dirty="0">
                <a:cs typeface="Arial" pitchFamily="34" charset="0"/>
              </a:rPr>
              <a:t>  (оплачивается самостоятельно)</a:t>
            </a:r>
            <a:endParaRPr lang="ru-RU" sz="1400" dirty="0" smtClean="0">
              <a:cs typeface="Arial" pitchFamily="34" charset="0"/>
            </a:endParaRPr>
          </a:p>
          <a:p>
            <a:r>
              <a:rPr lang="ru-RU" sz="1400" dirty="0" smtClean="0">
                <a:cs typeface="Arial" pitchFamily="34" charset="0"/>
              </a:rPr>
              <a:t>Тренировочный </a:t>
            </a:r>
            <a:r>
              <a:rPr lang="ru-RU" sz="1400" dirty="0" smtClean="0">
                <a:cs typeface="Arial" pitchFamily="34" charset="0"/>
              </a:rPr>
              <a:t>раунд на  поле  </a:t>
            </a:r>
            <a:r>
              <a:rPr lang="en-US" sz="1400" dirty="0" err="1">
                <a:cs typeface="Arial" pitchFamily="34" charset="0"/>
              </a:rPr>
              <a:t>Fregate</a:t>
            </a:r>
            <a:r>
              <a:rPr lang="en-US" sz="1400" dirty="0">
                <a:cs typeface="Arial" pitchFamily="34" charset="0"/>
              </a:rPr>
              <a:t> Golf </a:t>
            </a:r>
            <a:r>
              <a:rPr lang="en-US" sz="1400" dirty="0" smtClean="0">
                <a:cs typeface="Arial" pitchFamily="34" charset="0"/>
              </a:rPr>
              <a:t>Course</a:t>
            </a:r>
            <a:r>
              <a:rPr lang="ru-RU" sz="1400" dirty="0">
                <a:cs typeface="Arial" pitchFamily="34" charset="0"/>
              </a:rPr>
              <a:t>(18 лунок</a:t>
            </a:r>
            <a:r>
              <a:rPr lang="ru-RU" sz="1400" dirty="0" smtClean="0">
                <a:cs typeface="Arial" pitchFamily="34" charset="0"/>
              </a:rPr>
              <a:t>)</a:t>
            </a:r>
            <a:endParaRPr lang="ru-RU" sz="1400" dirty="0" smtClean="0">
              <a:cs typeface="Arial" pitchFamily="34" charset="0"/>
            </a:endParaRPr>
          </a:p>
          <a:p>
            <a:r>
              <a:rPr lang="ru-RU" sz="1400" dirty="0">
                <a:cs typeface="Arial" pitchFamily="34" charset="0"/>
              </a:rPr>
              <a:t>Свободное </a:t>
            </a:r>
            <a:r>
              <a:rPr lang="ru-RU" sz="1400" dirty="0" smtClean="0">
                <a:cs typeface="Arial" pitchFamily="34" charset="0"/>
              </a:rPr>
              <a:t>время</a:t>
            </a:r>
          </a:p>
          <a:p>
            <a:r>
              <a:rPr lang="ru-RU" sz="1400" dirty="0">
                <a:cs typeface="Arial" pitchFamily="34" charset="0"/>
              </a:rPr>
              <a:t>Жеребьевка в отеле с Шампанским  и Устрицами.</a:t>
            </a:r>
            <a:endParaRPr lang="en-US" sz="1400" dirty="0">
              <a:cs typeface="Arial" pitchFamily="34" charset="0"/>
            </a:endParaRPr>
          </a:p>
          <a:p>
            <a:r>
              <a:rPr lang="ru-RU" sz="1400" dirty="0" smtClean="0">
                <a:cs typeface="Arial" pitchFamily="34" charset="0"/>
              </a:rPr>
              <a:t>Ужин </a:t>
            </a:r>
            <a:r>
              <a:rPr lang="ru-RU" sz="1400" dirty="0" smtClean="0">
                <a:cs typeface="Arial" pitchFamily="34" charset="0"/>
              </a:rPr>
              <a:t>в отеле(напитки включены)</a:t>
            </a:r>
            <a:endParaRPr lang="ru-RU" sz="1600" dirty="0">
              <a:cs typeface="Arial" pitchFamily="34" charset="0"/>
            </a:endParaRP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Тур Бюро Ренессанс, т.:  8 (495) 995-82-98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64292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+mn-lt"/>
              </a:rPr>
              <a:t>День 3</a:t>
            </a:r>
            <a:br>
              <a:rPr lang="ru-RU" sz="2000" b="1" dirty="0" smtClean="0">
                <a:latin typeface="+mn-lt"/>
              </a:rPr>
            </a:br>
            <a:r>
              <a:rPr lang="en-US" sz="2000" b="1" dirty="0" smtClean="0">
                <a:latin typeface="+mn-lt"/>
              </a:rPr>
              <a:t>02 </a:t>
            </a:r>
            <a:r>
              <a:rPr lang="ru-RU" sz="2000" b="1" dirty="0" smtClean="0">
                <a:latin typeface="+mn-lt"/>
              </a:rPr>
              <a:t>ноября</a:t>
            </a:r>
            <a:endParaRPr lang="ru-RU" sz="2000" b="1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097" y="3921721"/>
            <a:ext cx="3312368" cy="2472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21721"/>
            <a:ext cx="3744416" cy="2472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+mn-lt"/>
              </a:rPr>
              <a:t>День </a:t>
            </a:r>
            <a:r>
              <a:rPr lang="en-US" sz="2000" b="1" dirty="0" smtClean="0">
                <a:latin typeface="+mn-lt"/>
              </a:rPr>
              <a:t>4</a:t>
            </a:r>
            <a:r>
              <a:rPr lang="ru-RU" sz="2000" b="1" dirty="0">
                <a:latin typeface="+mn-lt"/>
              </a:rPr>
              <a:t/>
            </a:r>
            <a:br>
              <a:rPr lang="ru-RU" sz="2000" b="1" dirty="0">
                <a:latin typeface="+mn-lt"/>
              </a:rPr>
            </a:br>
            <a:r>
              <a:rPr lang="ru-RU" sz="2000" b="1" dirty="0" smtClean="0">
                <a:latin typeface="+mn-lt"/>
              </a:rPr>
              <a:t>0</a:t>
            </a:r>
            <a:r>
              <a:rPr lang="en-US" sz="2000" b="1" dirty="0" smtClean="0">
                <a:latin typeface="+mn-lt"/>
              </a:rPr>
              <a:t>3</a:t>
            </a:r>
            <a:r>
              <a:rPr lang="ru-RU" sz="2000" b="1" dirty="0" smtClean="0">
                <a:latin typeface="+mn-lt"/>
              </a:rPr>
              <a:t> </a:t>
            </a:r>
            <a:r>
              <a:rPr lang="ru-RU" sz="2000" b="1" dirty="0">
                <a:latin typeface="+mn-lt"/>
              </a:rPr>
              <a:t>ноября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219256" cy="4729712"/>
          </a:xfrm>
        </p:spPr>
        <p:txBody>
          <a:bodyPr/>
          <a:lstStyle/>
          <a:p>
            <a:endParaRPr lang="ru-RU" sz="1400" dirty="0" smtClean="0"/>
          </a:p>
          <a:p>
            <a:r>
              <a:rPr lang="ru-RU" sz="1400" dirty="0" smtClean="0"/>
              <a:t>Завтрак </a:t>
            </a:r>
            <a:r>
              <a:rPr lang="ru-RU" sz="1400" dirty="0"/>
              <a:t>в отеле</a:t>
            </a:r>
          </a:p>
          <a:p>
            <a:r>
              <a:rPr lang="ru-RU" sz="1400" dirty="0" smtClean="0"/>
              <a:t>Зачетный раунд  на поле </a:t>
            </a:r>
            <a:r>
              <a:rPr lang="en-US" sz="1400" dirty="0" err="1"/>
              <a:t>Fregate</a:t>
            </a:r>
            <a:r>
              <a:rPr lang="en-US" sz="1400" dirty="0"/>
              <a:t> Golf Course(18 </a:t>
            </a:r>
            <a:r>
              <a:rPr lang="ru-RU" sz="1400" dirty="0"/>
              <a:t>лунок</a:t>
            </a:r>
            <a:r>
              <a:rPr lang="ru-RU" sz="1400" dirty="0" smtClean="0"/>
              <a:t>)</a:t>
            </a:r>
          </a:p>
          <a:p>
            <a:r>
              <a:rPr lang="ru-RU" sz="1400" dirty="0" smtClean="0"/>
              <a:t>Обед в </a:t>
            </a:r>
            <a:r>
              <a:rPr lang="en-US" sz="1400" dirty="0" smtClean="0"/>
              <a:t>Club House </a:t>
            </a:r>
            <a:r>
              <a:rPr lang="ru-RU" sz="1400" dirty="0" smtClean="0"/>
              <a:t>(оплачивается </a:t>
            </a:r>
            <a:r>
              <a:rPr lang="ru-RU" sz="1400" dirty="0"/>
              <a:t>самостоятельно</a:t>
            </a:r>
            <a:r>
              <a:rPr lang="ru-RU" sz="1400" dirty="0" smtClean="0"/>
              <a:t>)</a:t>
            </a:r>
          </a:p>
          <a:p>
            <a:r>
              <a:rPr lang="ru-RU" sz="1400" dirty="0" smtClean="0"/>
              <a:t>Дегустация вина в погребе отеля </a:t>
            </a:r>
            <a:r>
              <a:rPr lang="en-US" sz="1400" dirty="0" err="1"/>
              <a:t>Domaine</a:t>
            </a:r>
            <a:r>
              <a:rPr lang="en-US" sz="1400" dirty="0"/>
              <a:t> de </a:t>
            </a:r>
            <a:r>
              <a:rPr lang="en-US" sz="1400" dirty="0" err="1" smtClean="0"/>
              <a:t>Frégate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Заключительный </a:t>
            </a:r>
            <a:r>
              <a:rPr lang="ru-RU" sz="1400" dirty="0" smtClean="0"/>
              <a:t>Гала ужин каминном зале </a:t>
            </a:r>
            <a:r>
              <a:rPr lang="en-US" sz="1400" dirty="0" smtClean="0"/>
              <a:t>cl</a:t>
            </a:r>
            <a:r>
              <a:rPr lang="en-US" sz="1400" dirty="0" smtClean="0"/>
              <a:t>ub house</a:t>
            </a:r>
            <a:r>
              <a:rPr lang="ru-RU" sz="1400" dirty="0" smtClean="0"/>
              <a:t> </a:t>
            </a:r>
            <a:r>
              <a:rPr lang="ru-RU" sz="1400" dirty="0" smtClean="0"/>
              <a:t>с награждением победителей </a:t>
            </a:r>
          </a:p>
          <a:p>
            <a:endParaRPr lang="ru-RU" sz="1400" dirty="0" smtClean="0"/>
          </a:p>
          <a:p>
            <a:pPr marL="109728" indent="0">
              <a:buNone/>
            </a:pPr>
            <a:endParaRPr lang="ru-RU" sz="1400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Тур Бюро Ренессанс, т. 8 (495)995-82-98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72192"/>
            <a:ext cx="3816350" cy="2497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72192"/>
            <a:ext cx="367665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8360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63266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+mn-lt"/>
                <a:cs typeface="Arial" pitchFamily="34" charset="0"/>
              </a:rPr>
              <a:t>День 5</a:t>
            </a:r>
            <a:br>
              <a:rPr lang="ru-RU" sz="2000" b="1" dirty="0" smtClean="0">
                <a:latin typeface="+mn-lt"/>
                <a:cs typeface="Arial" pitchFamily="34" charset="0"/>
              </a:rPr>
            </a:br>
            <a:r>
              <a:rPr lang="ru-RU" sz="2000" b="1" dirty="0" smtClean="0">
                <a:latin typeface="+mn-lt"/>
                <a:cs typeface="Arial" pitchFamily="34" charset="0"/>
              </a:rPr>
              <a:t>04 ноября</a:t>
            </a:r>
            <a:endParaRPr lang="en-US" sz="2000" dirty="0">
              <a:latin typeface="+mn-lt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389120"/>
          </a:xfrm>
        </p:spPr>
        <p:txBody>
          <a:bodyPr>
            <a:normAutofit/>
          </a:bodyPr>
          <a:lstStyle/>
          <a:p>
            <a:r>
              <a:rPr lang="ru-RU" sz="1600" dirty="0" smtClean="0">
                <a:cs typeface="Arial" pitchFamily="34" charset="0"/>
              </a:rPr>
              <a:t>Завтрак в отеле</a:t>
            </a:r>
            <a:endParaRPr lang="en-US" sz="1600" dirty="0" smtClean="0">
              <a:cs typeface="Arial" pitchFamily="34" charset="0"/>
            </a:endParaRPr>
          </a:p>
          <a:p>
            <a:r>
              <a:rPr lang="ru-RU" sz="1600" dirty="0" smtClean="0">
                <a:cs typeface="Arial" pitchFamily="34" charset="0"/>
              </a:rPr>
              <a:t>Выселение из </a:t>
            </a:r>
            <a:r>
              <a:rPr lang="ru-RU" sz="1600" dirty="0" smtClean="0">
                <a:cs typeface="Arial" pitchFamily="34" charset="0"/>
              </a:rPr>
              <a:t>отеля</a:t>
            </a:r>
            <a:endParaRPr lang="en-US" sz="1600" dirty="0" smtClean="0">
              <a:cs typeface="Arial" pitchFamily="34" charset="0"/>
            </a:endParaRPr>
          </a:p>
          <a:p>
            <a:r>
              <a:rPr lang="ru-RU" sz="1600" dirty="0" smtClean="0">
                <a:cs typeface="Arial" pitchFamily="34" charset="0"/>
              </a:rPr>
              <a:t>Трансфер в аэропорт Марселя, регистрация на прямой регулярный рейс а/к </a:t>
            </a:r>
            <a:r>
              <a:rPr lang="en-US" sz="1600" dirty="0" smtClean="0">
                <a:cs typeface="Arial" pitchFamily="34" charset="0"/>
              </a:rPr>
              <a:t>Air France</a:t>
            </a:r>
            <a:endParaRPr lang="ru-RU" sz="1600" dirty="0" smtClean="0">
              <a:cs typeface="Arial" pitchFamily="34" charset="0"/>
            </a:endParaRPr>
          </a:p>
          <a:p>
            <a:r>
              <a:rPr lang="ru-RU" sz="1600" dirty="0" smtClean="0">
                <a:cs typeface="Arial" pitchFamily="34" charset="0"/>
              </a:rPr>
              <a:t>Вылет в Москву</a:t>
            </a:r>
          </a:p>
          <a:p>
            <a:pPr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dirty="0" smtClean="0"/>
          </a:p>
          <a:p>
            <a:endParaRPr lang="en-US" sz="16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Тур Бюро Ренессанс, т. : 8 (495) 995-82-98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36912"/>
            <a:ext cx="3466703" cy="3635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Стоимость</a:t>
            </a:r>
            <a:r>
              <a:rPr lang="en-US" sz="1600" dirty="0" smtClean="0"/>
              <a:t> </a:t>
            </a:r>
            <a:r>
              <a:rPr lang="ru-RU" sz="1600" dirty="0" smtClean="0"/>
              <a:t>основной  программы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6746" y="1340768"/>
            <a:ext cx="3970784" cy="5112568"/>
          </a:xfrm>
        </p:spPr>
        <p:txBody>
          <a:bodyPr>
            <a:normAutofit/>
          </a:bodyPr>
          <a:lstStyle/>
          <a:p>
            <a:endParaRPr lang="ru-RU" sz="1100" dirty="0">
              <a:cs typeface="Arial" pitchFamily="34" charset="0"/>
            </a:endParaRPr>
          </a:p>
          <a:p>
            <a:pPr marL="109728" indent="0">
              <a:buNone/>
            </a:pP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60030" y="1340768"/>
            <a:ext cx="3822577" cy="4636973"/>
          </a:xfrm>
        </p:spPr>
        <p:txBody>
          <a:bodyPr>
            <a:normAutofit/>
          </a:bodyPr>
          <a:lstStyle/>
          <a:p>
            <a:endParaRPr lang="ru-RU" sz="14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Тур Бюро Ренессанс, т. 8 (495)995-82-98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5805264"/>
            <a:ext cx="777686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800" dirty="0">
                <a:solidFill>
                  <a:srgbClr val="FF0000"/>
                </a:solidFill>
              </a:rPr>
              <a:t>* </a:t>
            </a:r>
            <a:r>
              <a:rPr lang="en-US" sz="800" dirty="0" smtClean="0">
                <a:solidFill>
                  <a:srgbClr val="FF0000"/>
                </a:solidFill>
              </a:rPr>
              <a:t> </a:t>
            </a:r>
            <a:r>
              <a:rPr lang="ru-RU" sz="800" dirty="0" smtClean="0">
                <a:solidFill>
                  <a:srgbClr val="FF0000"/>
                </a:solidFill>
              </a:rPr>
              <a:t>** Стоимость </a:t>
            </a:r>
            <a:r>
              <a:rPr lang="ru-RU" sz="800" dirty="0">
                <a:solidFill>
                  <a:srgbClr val="FF0000"/>
                </a:solidFill>
              </a:rPr>
              <a:t>всех услуг по программе, включая размещение в отеле и гольф – раунды, не фиксируется и указана на данный момент на группу </a:t>
            </a:r>
            <a:r>
              <a:rPr lang="en-US" sz="800" dirty="0" smtClean="0">
                <a:solidFill>
                  <a:srgbClr val="FF0000"/>
                </a:solidFill>
              </a:rPr>
              <a:t> </a:t>
            </a:r>
            <a:r>
              <a:rPr lang="ru-RU" sz="800" dirty="0" smtClean="0">
                <a:solidFill>
                  <a:srgbClr val="FF0000"/>
                </a:solidFill>
              </a:rPr>
              <a:t>от </a:t>
            </a:r>
            <a:r>
              <a:rPr lang="en-US" sz="800" dirty="0" smtClean="0">
                <a:solidFill>
                  <a:srgbClr val="FF0000"/>
                </a:solidFill>
              </a:rPr>
              <a:t> </a:t>
            </a:r>
            <a:r>
              <a:rPr lang="en-US" sz="800" dirty="0" smtClean="0">
                <a:solidFill>
                  <a:srgbClr val="FF0000"/>
                </a:solidFill>
              </a:rPr>
              <a:t>15 </a:t>
            </a:r>
            <a:r>
              <a:rPr lang="ru-RU" sz="800" dirty="0" smtClean="0">
                <a:solidFill>
                  <a:srgbClr val="FF0000"/>
                </a:solidFill>
              </a:rPr>
              <a:t>человек </a:t>
            </a:r>
            <a:r>
              <a:rPr lang="en-US" sz="800" dirty="0" smtClean="0">
                <a:solidFill>
                  <a:srgbClr val="FF0000"/>
                </a:solidFill>
              </a:rPr>
              <a:t>. </a:t>
            </a:r>
            <a:r>
              <a:rPr lang="ru-RU" sz="800" dirty="0" smtClean="0">
                <a:solidFill>
                  <a:srgbClr val="FF0000"/>
                </a:solidFill>
              </a:rPr>
              <a:t>Требуется  </a:t>
            </a:r>
            <a:r>
              <a:rPr lang="ru-RU" sz="800" dirty="0">
                <a:solidFill>
                  <a:srgbClr val="FF0000"/>
                </a:solidFill>
              </a:rPr>
              <a:t>подтверждение цен на момент внесения предоплаты.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268760"/>
            <a:ext cx="396044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Даты: с 31/10-04/11 (4 ночи/5 дней)</a:t>
            </a:r>
          </a:p>
          <a:p>
            <a:endParaRPr lang="ru-RU" sz="1200" dirty="0" smtClean="0"/>
          </a:p>
          <a:p>
            <a:r>
              <a:rPr lang="ru-RU" sz="1200" dirty="0" smtClean="0"/>
              <a:t>Размещение </a:t>
            </a:r>
            <a:r>
              <a:rPr lang="ru-RU" sz="1200" dirty="0"/>
              <a:t>в отеле </a:t>
            </a:r>
            <a:r>
              <a:rPr lang="ru-RU" sz="1200" dirty="0" err="1"/>
              <a:t>Dolce</a:t>
            </a:r>
            <a:r>
              <a:rPr lang="ru-RU" sz="1200" dirty="0"/>
              <a:t> </a:t>
            </a:r>
            <a:r>
              <a:rPr lang="ru-RU" sz="1200" dirty="0" err="1"/>
              <a:t>Frégate</a:t>
            </a:r>
            <a:r>
              <a:rPr lang="ru-RU" sz="1200" dirty="0"/>
              <a:t> Provence4*. </a:t>
            </a:r>
          </a:p>
          <a:p>
            <a:r>
              <a:rPr lang="ru-RU" sz="1200" dirty="0"/>
              <a:t>Размещение в STD  </a:t>
            </a:r>
            <a:r>
              <a:rPr lang="ru-RU" sz="1200" dirty="0" err="1"/>
              <a:t>Room</a:t>
            </a:r>
            <a:r>
              <a:rPr lang="ru-RU" sz="1200" dirty="0"/>
              <a:t> вкл. завтрак и ужин</a:t>
            </a:r>
          </a:p>
          <a:p>
            <a:r>
              <a:rPr lang="ru-RU" sz="1200" dirty="0" smtClean="0"/>
              <a:t>(</a:t>
            </a:r>
            <a:r>
              <a:rPr lang="ru-RU" sz="1200" dirty="0"/>
              <a:t>1 человек в 2-х местном номере)- </a:t>
            </a:r>
            <a:r>
              <a:rPr lang="ru-RU" sz="1200" b="1" dirty="0" smtClean="0">
                <a:solidFill>
                  <a:srgbClr val="FF0000"/>
                </a:solidFill>
              </a:rPr>
              <a:t>11</a:t>
            </a:r>
            <a:r>
              <a:rPr lang="en-US" sz="1200" b="1" dirty="0" smtClean="0">
                <a:solidFill>
                  <a:srgbClr val="FF0000"/>
                </a:solidFill>
              </a:rPr>
              <a:t>98</a:t>
            </a:r>
            <a:r>
              <a:rPr lang="ru-RU" sz="1200" b="1" dirty="0" smtClean="0">
                <a:solidFill>
                  <a:srgbClr val="FF0000"/>
                </a:solidFill>
              </a:rPr>
              <a:t>EUR </a:t>
            </a:r>
            <a:r>
              <a:rPr lang="en-US" sz="1200" b="1" dirty="0" smtClean="0">
                <a:solidFill>
                  <a:srgbClr val="FF0000"/>
                </a:solidFill>
              </a:rPr>
              <a:t>*</a:t>
            </a:r>
            <a:endParaRPr lang="ru-RU" sz="1200" b="1" dirty="0">
              <a:solidFill>
                <a:srgbClr val="FF0000"/>
              </a:solidFill>
            </a:endParaRPr>
          </a:p>
          <a:p>
            <a:r>
              <a:rPr lang="ru-RU" sz="1200" dirty="0"/>
              <a:t>(1 человек в одноместном номере</a:t>
            </a:r>
            <a:r>
              <a:rPr lang="ru-RU" sz="1200" b="1" dirty="0" smtClean="0"/>
              <a:t>)-</a:t>
            </a:r>
            <a:r>
              <a:rPr lang="ru-RU" sz="1200" b="1" dirty="0" smtClean="0">
                <a:solidFill>
                  <a:srgbClr val="FF0000"/>
                </a:solidFill>
              </a:rPr>
              <a:t>1</a:t>
            </a:r>
            <a:r>
              <a:rPr lang="en-US" sz="1200" b="1" dirty="0" smtClean="0">
                <a:solidFill>
                  <a:srgbClr val="FF0000"/>
                </a:solidFill>
              </a:rPr>
              <a:t>428</a:t>
            </a:r>
            <a:r>
              <a:rPr lang="ru-RU" sz="1200" b="1" dirty="0" smtClean="0">
                <a:solidFill>
                  <a:srgbClr val="FF0000"/>
                </a:solidFill>
              </a:rPr>
              <a:t> </a:t>
            </a:r>
            <a:r>
              <a:rPr lang="ru-RU" sz="1200" b="1" dirty="0">
                <a:solidFill>
                  <a:srgbClr val="FF0000"/>
                </a:solidFill>
              </a:rPr>
              <a:t>EUR </a:t>
            </a:r>
            <a:r>
              <a:rPr lang="en-US" sz="1200" b="1" dirty="0" smtClean="0">
                <a:solidFill>
                  <a:srgbClr val="FF0000"/>
                </a:solidFill>
              </a:rPr>
              <a:t>**</a:t>
            </a:r>
            <a:endParaRPr lang="ru-RU" sz="1200" b="1" dirty="0">
              <a:solidFill>
                <a:srgbClr val="FF0000"/>
              </a:solidFill>
            </a:endParaRPr>
          </a:p>
          <a:p>
            <a:r>
              <a:rPr lang="ru-RU" sz="1200" b="1" u="sng" dirty="0">
                <a:solidFill>
                  <a:srgbClr val="FF0000"/>
                </a:solidFill>
              </a:rPr>
              <a:t>В стоимость включено:</a:t>
            </a:r>
          </a:p>
          <a:p>
            <a:r>
              <a:rPr lang="ru-RU" sz="1200" dirty="0" smtClean="0"/>
              <a:t>31/10 Трансфер </a:t>
            </a:r>
            <a:r>
              <a:rPr lang="ru-RU" sz="1200" dirty="0"/>
              <a:t>а/П(Марсель)-</a:t>
            </a:r>
            <a:r>
              <a:rPr lang="ru-RU" sz="1200" dirty="0" smtClean="0"/>
              <a:t>отель</a:t>
            </a:r>
          </a:p>
          <a:p>
            <a:r>
              <a:rPr lang="ru-RU" sz="1200" dirty="0" smtClean="0"/>
              <a:t>Проживание </a:t>
            </a:r>
            <a:r>
              <a:rPr lang="ru-RU" sz="1200" dirty="0"/>
              <a:t>на базе  полупансиона (завтрак и ужин)</a:t>
            </a:r>
          </a:p>
          <a:p>
            <a:r>
              <a:rPr lang="ru-RU" sz="1200" dirty="0"/>
              <a:t>3 Игры на гольф поле FREGATE Golf </a:t>
            </a:r>
            <a:r>
              <a:rPr lang="ru-RU" sz="1200" dirty="0" err="1"/>
              <a:t>course</a:t>
            </a:r>
            <a:r>
              <a:rPr lang="ru-RU" sz="1200" dirty="0"/>
              <a:t> </a:t>
            </a:r>
            <a:endParaRPr lang="en-US" sz="1200" dirty="0" smtClean="0"/>
          </a:p>
          <a:p>
            <a:r>
              <a:rPr lang="ru-RU" sz="1200" dirty="0" smtClean="0"/>
              <a:t>(</a:t>
            </a:r>
            <a:r>
              <a:rPr lang="ru-RU" sz="1200" dirty="0"/>
              <a:t>01/11, 02/11, 03/11)</a:t>
            </a:r>
          </a:p>
          <a:p>
            <a:r>
              <a:rPr lang="ru-RU" sz="1200" dirty="0"/>
              <a:t>01/11 Поездка в соседнюю деревню </a:t>
            </a:r>
            <a:r>
              <a:rPr lang="ru-RU" sz="1200" dirty="0" err="1"/>
              <a:t>Castellet</a:t>
            </a:r>
            <a:endParaRPr lang="ru-RU" sz="1200" dirty="0"/>
          </a:p>
          <a:p>
            <a:r>
              <a:rPr lang="ru-RU" sz="1200" dirty="0" smtClean="0"/>
              <a:t>02/11 </a:t>
            </a:r>
            <a:r>
              <a:rPr lang="ru-RU" sz="1200" dirty="0"/>
              <a:t>Поездка на местный </a:t>
            </a:r>
            <a:r>
              <a:rPr lang="ru-RU" sz="1200" dirty="0" smtClean="0"/>
              <a:t>рынок</a:t>
            </a:r>
            <a:r>
              <a:rPr lang="en-US" sz="1200" dirty="0" smtClean="0"/>
              <a:t> </a:t>
            </a:r>
            <a:r>
              <a:rPr lang="ru-RU" sz="1200" dirty="0" smtClean="0"/>
              <a:t>в деревне </a:t>
            </a:r>
            <a:r>
              <a:rPr lang="en-US" sz="1200" dirty="0" err="1" smtClean="0"/>
              <a:t>Sanary</a:t>
            </a:r>
            <a:endParaRPr lang="en-US" sz="1200" dirty="0" smtClean="0"/>
          </a:p>
          <a:p>
            <a:r>
              <a:rPr lang="ru-RU" sz="1200" dirty="0" smtClean="0"/>
              <a:t>0</a:t>
            </a:r>
            <a:r>
              <a:rPr lang="en-US" sz="1200" dirty="0" smtClean="0"/>
              <a:t>2</a:t>
            </a:r>
            <a:r>
              <a:rPr lang="ru-RU" sz="1200" dirty="0" smtClean="0"/>
              <a:t>/11 </a:t>
            </a:r>
            <a:r>
              <a:rPr lang="ru-RU" sz="1200" dirty="0"/>
              <a:t>Приветственный ужин жеребьевка с шампанским и устрицами</a:t>
            </a:r>
          </a:p>
          <a:p>
            <a:r>
              <a:rPr lang="ru-RU" sz="1200" dirty="0" smtClean="0"/>
              <a:t>03/11 </a:t>
            </a:r>
            <a:r>
              <a:rPr lang="ru-RU" sz="1200" dirty="0"/>
              <a:t>Гала ужин (напитки включены)</a:t>
            </a:r>
          </a:p>
          <a:p>
            <a:r>
              <a:rPr lang="ru-RU" sz="1200" dirty="0" smtClean="0"/>
              <a:t>04/11  </a:t>
            </a:r>
            <a:r>
              <a:rPr lang="ru-RU" sz="1200" dirty="0"/>
              <a:t>Трансфер отель-А/п (Марсель)</a:t>
            </a:r>
          </a:p>
          <a:p>
            <a:r>
              <a:rPr lang="ru-RU" sz="1200" b="1" u="sng" dirty="0">
                <a:solidFill>
                  <a:srgbClr val="FF0000"/>
                </a:solidFill>
              </a:rPr>
              <a:t>Дополнительно оплачивается:</a:t>
            </a:r>
          </a:p>
          <a:p>
            <a:r>
              <a:rPr lang="ru-RU" sz="1200" dirty="0"/>
              <a:t>Авиаперелет  Москва-Марсель-Москва </a:t>
            </a:r>
            <a:endParaRPr lang="en-US" sz="1200" dirty="0" smtClean="0"/>
          </a:p>
          <a:p>
            <a:r>
              <a:rPr lang="ru-RU" sz="1200" dirty="0" smtClean="0"/>
              <a:t>с </a:t>
            </a:r>
            <a:r>
              <a:rPr lang="ru-RU" sz="1200" dirty="0"/>
              <a:t>03/11-07/11  от 340 EUR </a:t>
            </a:r>
          </a:p>
          <a:p>
            <a:r>
              <a:rPr lang="ru-RU" sz="1200" dirty="0"/>
              <a:t>Медицинская страховка 1 EUR чел./день</a:t>
            </a:r>
          </a:p>
          <a:p>
            <a:r>
              <a:rPr lang="ru-RU" sz="1200" dirty="0"/>
              <a:t>Виза -85 EUR </a:t>
            </a:r>
            <a:endParaRPr lang="ru-RU" sz="1200" dirty="0" smtClean="0"/>
          </a:p>
          <a:p>
            <a:r>
              <a:rPr lang="ru-RU" sz="1200" dirty="0" smtClean="0"/>
              <a:t>Уроки гольфа для детей, в группе-35 </a:t>
            </a:r>
            <a:r>
              <a:rPr lang="en-US" sz="1200" dirty="0" smtClean="0"/>
              <a:t>EUR </a:t>
            </a:r>
            <a:r>
              <a:rPr lang="ru-RU" sz="1200" dirty="0" smtClean="0"/>
              <a:t>на ребенка /час</a:t>
            </a:r>
            <a:endParaRPr lang="ru-RU" sz="1200" dirty="0"/>
          </a:p>
          <a:p>
            <a:r>
              <a:rPr lang="ru-RU" sz="1200" dirty="0"/>
              <a:t>Услуги не перечисленные в программе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3623250"/>
            <a:ext cx="3888434" cy="2489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1340768"/>
            <a:ext cx="3888433" cy="2282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2278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58177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200" b="1" dirty="0" smtClean="0"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   Детали перелета</a:t>
            </a:r>
            <a:endParaRPr lang="en-US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24744"/>
            <a:ext cx="8229600" cy="4835988"/>
          </a:xfrm>
        </p:spPr>
        <p:txBody>
          <a:bodyPr>
            <a:normAutofit/>
          </a:bodyPr>
          <a:lstStyle/>
          <a:p>
            <a:endParaRPr lang="ru-RU" sz="1800" b="1" dirty="0" smtClean="0">
              <a:cs typeface="Arial" pitchFamily="34" charset="0"/>
            </a:endParaRPr>
          </a:p>
          <a:p>
            <a:pPr algn="ctr">
              <a:buNone/>
            </a:pPr>
            <a:endParaRPr lang="ru-RU" sz="1800" dirty="0" smtClean="0">
              <a:cs typeface="Arial" pitchFamily="34" charset="0"/>
            </a:endParaRPr>
          </a:p>
          <a:p>
            <a:pPr algn="ctr">
              <a:buNone/>
            </a:pPr>
            <a:endParaRPr lang="ru-RU" sz="1800" dirty="0" smtClean="0">
              <a:cs typeface="Arial" pitchFamily="34" charset="0"/>
            </a:endParaRPr>
          </a:p>
          <a:p>
            <a:pPr algn="ctr">
              <a:buNone/>
            </a:pPr>
            <a:endParaRPr lang="ru-RU" sz="1800" dirty="0">
              <a:cs typeface="Arial" pitchFamily="34" charset="0"/>
            </a:endParaRPr>
          </a:p>
          <a:p>
            <a:pPr algn="ctr">
              <a:buNone/>
            </a:pPr>
            <a:r>
              <a:rPr lang="en-US" sz="1800" dirty="0">
                <a:cs typeface="Arial" pitchFamily="34" charset="0"/>
              </a:rPr>
              <a:t>AF4317 N 31OCT 4 SVOMRS DK9  </a:t>
            </a:r>
            <a:r>
              <a:rPr lang="en-US" sz="1800" dirty="0" smtClean="0">
                <a:cs typeface="Arial" pitchFamily="34" charset="0"/>
              </a:rPr>
              <a:t>22:10 23:25</a:t>
            </a:r>
            <a:endParaRPr lang="en-US" sz="1800" dirty="0">
              <a:cs typeface="Arial" pitchFamily="34" charset="0"/>
            </a:endParaRPr>
          </a:p>
          <a:p>
            <a:pPr algn="ctr">
              <a:buNone/>
            </a:pPr>
            <a:r>
              <a:rPr lang="en-US" sz="1800" dirty="0">
                <a:cs typeface="Arial" pitchFamily="34" charset="0"/>
              </a:rPr>
              <a:t>AF4316 N 04NOV 1 MRSSVO DK9  </a:t>
            </a:r>
            <a:r>
              <a:rPr lang="en-US" sz="1800" dirty="0" smtClean="0">
                <a:cs typeface="Arial" pitchFamily="34" charset="0"/>
              </a:rPr>
              <a:t>14:35 21:20  </a:t>
            </a:r>
          </a:p>
          <a:p>
            <a:pPr algn="ctr">
              <a:buNone/>
            </a:pPr>
            <a:r>
              <a:rPr lang="ru-RU" sz="1800" dirty="0" smtClean="0">
                <a:cs typeface="Arial" pitchFamily="34" charset="0"/>
              </a:rPr>
              <a:t>Эконом:</a:t>
            </a:r>
            <a:r>
              <a:rPr lang="en-US" sz="1800" dirty="0" smtClean="0">
                <a:cs typeface="Arial" pitchFamily="34" charset="0"/>
              </a:rPr>
              <a:t> </a:t>
            </a:r>
            <a:r>
              <a:rPr lang="ru-RU" sz="1800" dirty="0" smtClean="0">
                <a:cs typeface="Arial" pitchFamily="34" charset="0"/>
              </a:rPr>
              <a:t>от </a:t>
            </a:r>
            <a:r>
              <a:rPr lang="ru-RU" sz="1800" dirty="0" smtClean="0">
                <a:cs typeface="Arial" pitchFamily="34" charset="0"/>
              </a:rPr>
              <a:t>3</a:t>
            </a:r>
            <a:r>
              <a:rPr lang="en-US" sz="1800" dirty="0" smtClean="0">
                <a:cs typeface="Arial" pitchFamily="34" charset="0"/>
              </a:rPr>
              <a:t>4</a:t>
            </a:r>
            <a:r>
              <a:rPr lang="ru-RU" sz="1800" dirty="0" smtClean="0">
                <a:cs typeface="Arial" pitchFamily="34" charset="0"/>
              </a:rPr>
              <a:t>0 </a:t>
            </a:r>
            <a:r>
              <a:rPr lang="ru-RU" sz="1800" dirty="0">
                <a:cs typeface="Arial" pitchFamily="34" charset="0"/>
              </a:rPr>
              <a:t>евро</a:t>
            </a:r>
            <a:endParaRPr lang="ru-RU" sz="1800" dirty="0" smtClean="0">
              <a:cs typeface="Arial" pitchFamily="34" charset="0"/>
            </a:endParaRPr>
          </a:p>
          <a:p>
            <a:pPr algn="ctr">
              <a:buNone/>
            </a:pPr>
            <a:endParaRPr lang="ru-RU" sz="1800" dirty="0" smtClean="0">
              <a:cs typeface="Arial" pitchFamily="34" charset="0"/>
            </a:endParaRPr>
          </a:p>
          <a:p>
            <a:pPr algn="ctr">
              <a:buNone/>
            </a:pPr>
            <a:endParaRPr lang="ru-RU" sz="1800" dirty="0" smtClean="0">
              <a:cs typeface="Arial" pitchFamily="34" charset="0"/>
            </a:endParaRPr>
          </a:p>
          <a:p>
            <a:pPr algn="ctr">
              <a:buNone/>
            </a:pPr>
            <a:endParaRPr lang="ru-RU" sz="1800" dirty="0" smtClean="0">
              <a:cs typeface="Arial" pitchFamily="34" charset="0"/>
            </a:endParaRPr>
          </a:p>
          <a:p>
            <a:pPr algn="ctr">
              <a:buNone/>
            </a:pPr>
            <a:r>
              <a:rPr lang="ru-RU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По желанию билеты можете приобретать самостоятельно.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Тур Бюро Ренессанс, т.: 8 (495) 995-82-98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2869</TotalTime>
  <Words>550</Words>
  <Application>Microsoft Office PowerPoint</Application>
  <PresentationFormat>Экран (4:3)</PresentationFormat>
  <Paragraphs>95</Paragraphs>
  <Slides>8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Городская</vt:lpstr>
      <vt:lpstr> Программа  «4-го выездного этапа Женского Тура сезона-2013»  Франция, Прованс</vt:lpstr>
      <vt:lpstr> День  1   31 октября</vt:lpstr>
      <vt:lpstr>  День 2 01 ноября</vt:lpstr>
      <vt:lpstr>День 3 02 ноября</vt:lpstr>
      <vt:lpstr>День 4 03 ноября</vt:lpstr>
      <vt:lpstr>День 5 04 ноября</vt:lpstr>
      <vt:lpstr>Стоимость основной  программы</vt:lpstr>
      <vt:lpstr>      Детали перелета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выездного тура в Марокко</dc:title>
  <dc:creator>Katya</dc:creator>
  <cp:lastModifiedBy>elena</cp:lastModifiedBy>
  <cp:revision>299</cp:revision>
  <cp:lastPrinted>2013-01-31T05:38:18Z</cp:lastPrinted>
  <dcterms:created xsi:type="dcterms:W3CDTF">2012-12-13T13:24:37Z</dcterms:created>
  <dcterms:modified xsi:type="dcterms:W3CDTF">2013-08-01T10:04:30Z</dcterms:modified>
</cp:coreProperties>
</file>