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7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55F20DD-AF04-4CF5-9427-8FB2F59CECA7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72D0425-24B3-4875-A18C-5F5B0326F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5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0425-24B3-4875-A18C-5F5B0326FB7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5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5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4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3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8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3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6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CB89-32E4-44C4-9068-27F0BBABA58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2DF6-3B1D-40E5-BC06-DDC394ACC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9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033" y="810202"/>
            <a:ext cx="6264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Уважаемые Дамы и Господа</a:t>
            </a:r>
            <a:r>
              <a:rPr lang="ru-RU" sz="1600" b="1" dirty="0" smtClean="0"/>
              <a:t>!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200" b="1" dirty="0"/>
              <a:t>Предлагаем Вам ознакомиться с нашей уникальной программой по Корее и </a:t>
            </a:r>
            <a:r>
              <a:rPr lang="ru-RU" sz="1200" b="1" dirty="0" smtClean="0"/>
              <a:t>принять участие </a:t>
            </a:r>
            <a:r>
              <a:rPr lang="ru-RU" sz="1200" b="1" dirty="0"/>
              <a:t>в гольф-турнире, который состоится на о-ве </a:t>
            </a:r>
            <a:r>
              <a:rPr lang="ru-RU" sz="1200" b="1" dirty="0" err="1"/>
              <a:t>Чеджу</a:t>
            </a:r>
            <a:r>
              <a:rPr lang="ru-RU" sz="1200" b="1" dirty="0"/>
              <a:t>! </a:t>
            </a:r>
            <a:endParaRPr lang="en-US" sz="1200" b="1" dirty="0" smtClean="0"/>
          </a:p>
          <a:p>
            <a:pPr algn="ctr"/>
            <a:r>
              <a:rPr lang="ru-RU" sz="1200" b="1" dirty="0" smtClean="0"/>
              <a:t>Для желающих продлить свое пребывание в Южной Корее, мы предлагаем потрясающую </a:t>
            </a:r>
            <a:r>
              <a:rPr lang="ru-RU" sz="1200" b="1" dirty="0"/>
              <a:t>возможность  увидеть Южную Корею во всех красках и познать эту удивительную страну с разных сторон: </a:t>
            </a:r>
            <a:r>
              <a:rPr lang="en-US" sz="1200" b="1" dirty="0"/>
              <a:t>Medical Check</a:t>
            </a:r>
            <a:r>
              <a:rPr lang="ru-RU" sz="1200" b="1" dirty="0"/>
              <a:t>-</a:t>
            </a:r>
            <a:r>
              <a:rPr lang="en-US" sz="1200" b="1" dirty="0" smtClean="0"/>
              <a:t>up</a:t>
            </a:r>
            <a:r>
              <a:rPr lang="ru-RU" sz="1200" b="1" dirty="0" smtClean="0"/>
              <a:t>, </a:t>
            </a:r>
            <a:r>
              <a:rPr lang="ru-RU" sz="1200" b="1" dirty="0"/>
              <a:t>экскурсии, </a:t>
            </a:r>
            <a:r>
              <a:rPr lang="ru-RU" sz="1200" b="1" dirty="0" smtClean="0"/>
              <a:t>гольф, шоппинг и </a:t>
            </a:r>
            <a:r>
              <a:rPr lang="ru-RU" sz="1200" b="1" dirty="0"/>
              <a:t>многое другое!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62"/>
          <a:stretch/>
        </p:blipFill>
        <p:spPr>
          <a:xfrm>
            <a:off x="597861" y="2411760"/>
            <a:ext cx="5715040" cy="292765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71467"/>
              </p:ext>
            </p:extLst>
          </p:nvPr>
        </p:nvGraphicFramePr>
        <p:xfrm>
          <a:off x="2132855" y="7308304"/>
          <a:ext cx="2664296" cy="42633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32148"/>
                <a:gridCol w="1332148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SNGL</a:t>
                      </a:r>
                      <a:r>
                        <a:rPr lang="en-US" sz="1200" baseline="0" dirty="0" smtClean="0">
                          <a:effectLst/>
                        </a:rPr>
                        <a:t>/DBL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человек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5* Hotels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2950$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14488" y="4123466"/>
            <a:ext cx="3481787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  <a:cs typeface="Times New Roman" pitchFamily="18" charset="0"/>
              </a:rPr>
              <a:t>Даты тура: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  <a:cs typeface="Times New Roman" pitchFamily="18" charset="0"/>
              </a:rPr>
              <a:t>С </a:t>
            </a: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4</a:t>
            </a: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.10.2016 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по 2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0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.10.2016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  <a:cs typeface="Times New Roman" pitchFamily="18" charset="0"/>
              </a:rPr>
              <a:t>5 ночей </a:t>
            </a:r>
            <a:r>
              <a:rPr lang="ru-RU" sz="1400" b="1" dirty="0" err="1">
                <a:latin typeface="Calibri" pitchFamily="34" charset="0"/>
                <a:cs typeface="Times New Roman" pitchFamily="18" charset="0"/>
              </a:rPr>
              <a:t>Чеджу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 + 1 ночь Сеул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Стоимость программы на человека в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USD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(при изменении количества</a:t>
            </a:r>
            <a:r>
              <a:rPr kumimoji="0" lang="ru-RU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человек, стоимость изменится)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93" y="8436"/>
            <a:ext cx="1237814" cy="80176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8172400"/>
            <a:ext cx="6858000" cy="0"/>
          </a:xfrm>
          <a:prstGeom prst="line">
            <a:avLst/>
          </a:prstGeom>
          <a:ln>
            <a:solidFill>
              <a:srgbClr val="B17B4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27089" y="8172400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ООО «Тур Бюро Ренессанс»</a:t>
            </a:r>
          </a:p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121069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Хлебный переулок, 22, строение 1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8-495-995-82-98</a:t>
            </a:r>
          </a:p>
          <a:p>
            <a:pPr algn="ctr"/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elena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renaissancetour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2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4320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Программа тура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293772"/>
              </p:ext>
            </p:extLst>
          </p:nvPr>
        </p:nvGraphicFramePr>
        <p:xfrm>
          <a:off x="152636" y="1475656"/>
          <a:ext cx="6552728" cy="281276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93812"/>
                <a:gridCol w="4945730"/>
                <a:gridCol w="1113186"/>
              </a:tblGrid>
              <a:tr h="147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День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Программа</a:t>
                      </a:r>
                      <a:endParaRPr lang="ru-RU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Питание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</a:tr>
              <a:tr h="460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13 </a:t>
                      </a:r>
                      <a:r>
                        <a:rPr lang="ru-RU" sz="1000" dirty="0" err="1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окт</a:t>
                      </a:r>
                      <a:endParaRPr lang="ru-RU" sz="1000" dirty="0" smtClean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пн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 20:55 вылет из Москвы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 (Шереметьево) в Сеул прямым рейсом. Длительность перелета 8ч 15 мин.</a:t>
                      </a: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</a:tr>
              <a:tr h="2199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r>
                        <a:rPr lang="en-GB" sz="1000" dirty="0">
                          <a:effectLst/>
                        </a:rPr>
                        <a:t>4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окт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пт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Сеул /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Прилет в Сеул в 11:10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-встреча в Аэропорту Инчхон(Сеул)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-трансфер в аэропорт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Кимпхо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(Сеул)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-местный авиаперелет из Сеула на о.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-встреча с русскоговорящим гидом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-трансфер в отель, регистрация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-обед в местном ресторане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Дополнительно (по желанию):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Экскурсия по южной части острова (5 часов): Скалы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Чусан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Чолли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(ЮНЕСКО), Скала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Ведольге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Водопад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Чхончжиён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(ЮНЕСКО)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Ночь на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883" marR="398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Обед: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(не входит в стоимость)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39883" marR="39883" marT="0" marB="0"/>
                </a:tc>
              </a:tr>
            </a:tbl>
          </a:graphicData>
        </a:graphic>
      </p:graphicFrame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93" y="8436"/>
            <a:ext cx="1237814" cy="80176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8172400"/>
            <a:ext cx="6858000" cy="0"/>
          </a:xfrm>
          <a:prstGeom prst="line">
            <a:avLst/>
          </a:prstGeom>
          <a:ln>
            <a:solidFill>
              <a:srgbClr val="B17B4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27089" y="8172400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ООО «Тур Бюро Ренессанс»</a:t>
            </a:r>
          </a:p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121069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Хлебный переулок, 22, строение 1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8-495-995-82-98</a:t>
            </a:r>
          </a:p>
          <a:p>
            <a:pPr algn="ctr"/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elena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renaissancetour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295324"/>
              </p:ext>
            </p:extLst>
          </p:nvPr>
        </p:nvGraphicFramePr>
        <p:xfrm>
          <a:off x="152636" y="4283968"/>
          <a:ext cx="6552727" cy="345638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32047"/>
                <a:gridCol w="5040560"/>
                <a:gridCol w="1080120"/>
              </a:tblGrid>
              <a:tr h="1155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 </a:t>
                      </a:r>
                      <a:r>
                        <a:rPr lang="ru-RU" sz="1000" dirty="0" err="1">
                          <a:effectLst/>
                        </a:rPr>
                        <a:t>окт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сб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-трансфер на гольф –поле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hill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Jeju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тренировочный тур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-возвращение в отель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обед</a:t>
                      </a:r>
                      <a:endParaRPr lang="ru-RU" sz="1000" b="1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n-lt"/>
                        </a:rPr>
                        <a:t>Ночь на </a:t>
                      </a:r>
                      <a:r>
                        <a:rPr lang="ru-RU" sz="1000" b="0" dirty="0" err="1">
                          <a:effectLst/>
                          <a:latin typeface="+mn-lt"/>
                        </a:rPr>
                        <a:t>Чеджу</a:t>
                      </a:r>
                      <a:endParaRPr lang="ru-RU" sz="1000" b="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b="0" dirty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b="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000" b="0" dirty="0" smtClean="0">
                          <a:effectLst/>
                          <a:latin typeface="+mn-lt"/>
                        </a:rPr>
                        <a:t>отеле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Обед: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(не входит в стоимость)</a:t>
                      </a:r>
                    </a:p>
                  </a:txBody>
                  <a:tcPr marL="41142" marR="41142" marT="0" marB="0"/>
                </a:tc>
              </a:tr>
              <a:tr h="23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окт (вс)</a:t>
                      </a:r>
                      <a:endParaRPr lang="ru-RU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+mn-lt"/>
                        </a:rPr>
                        <a:t>Чеджу</a:t>
                      </a: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-Экскурсия по восточной части острова (9 часов): Пещера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Манджангуль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 (ЮНЕСКО), Пик "Восхода солнца"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Сонсан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 (ЮНЕСКО), Береговой утес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Сопчжи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Кхочжи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, Этнографическая деревня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Чеджу</a:t>
                      </a: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Или</a:t>
                      </a:r>
                      <a:endParaRPr lang="ru-RU" sz="1000" b="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-Экскурсия по западной части острова (9 часов): Таинственная дорога, Парк </a:t>
                      </a:r>
                      <a:r>
                        <a:rPr lang="ru-RU" sz="1000" b="0" dirty="0" err="1" smtClean="0">
                          <a:effectLst/>
                          <a:latin typeface="+mn-lt"/>
                        </a:rPr>
                        <a:t>Халлим</a:t>
                      </a:r>
                      <a:r>
                        <a:rPr lang="ru-RU" sz="1000" b="0" dirty="0" smtClean="0">
                          <a:effectLst/>
                          <a:latin typeface="+mn-lt"/>
                        </a:rPr>
                        <a:t>, Пик </a:t>
                      </a:r>
                      <a:r>
                        <a:rPr lang="ru-RU" sz="1000" b="0" dirty="0" err="1" smtClean="0">
                          <a:effectLst/>
                          <a:latin typeface="+mn-lt"/>
                        </a:rPr>
                        <a:t>Суволь</a:t>
                      </a:r>
                      <a:r>
                        <a:rPr lang="ru-RU" sz="1000" b="0" dirty="0" smtClean="0">
                          <a:effectLst/>
                          <a:latin typeface="+mn-lt"/>
                        </a:rPr>
                        <a:t>-бон (ЮНЕСКО), Парк </a:t>
                      </a:r>
                      <a:r>
                        <a:rPr lang="ru-RU" sz="1000" b="0" dirty="0" err="1" smtClean="0">
                          <a:effectLst/>
                          <a:latin typeface="+mn-lt"/>
                        </a:rPr>
                        <a:t>Сонаксан</a:t>
                      </a:r>
                      <a:r>
                        <a:rPr lang="ru-RU" sz="1000" b="0" dirty="0" smtClean="0">
                          <a:effectLst/>
                          <a:latin typeface="+mn-lt"/>
                        </a:rPr>
                        <a:t>, Побережье </a:t>
                      </a:r>
                      <a:r>
                        <a:rPr lang="ru-RU" sz="1000" b="0" dirty="0" err="1" smtClean="0">
                          <a:effectLst/>
                          <a:latin typeface="+mn-lt"/>
                        </a:rPr>
                        <a:t>Ёнмори</a:t>
                      </a:r>
                      <a:r>
                        <a:rPr lang="ru-RU" sz="1000" b="0" dirty="0" smtClean="0">
                          <a:effectLst/>
                          <a:latin typeface="+mn-lt"/>
                        </a:rPr>
                        <a:t> (ЮНЕСКО), Парк скульптур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-возвращение в отель, свободное время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-возвращение в отель, свободное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время</a:t>
                      </a:r>
                      <a:endParaRPr lang="ru-RU" sz="10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Ночь на </a:t>
                      </a:r>
                      <a:r>
                        <a:rPr lang="ru-RU" sz="1000" dirty="0" err="1">
                          <a:effectLst/>
                          <a:latin typeface="+mn-lt"/>
                        </a:rPr>
                        <a:t>Чеджу</a:t>
                      </a: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отеле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Обед: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(не входит в стоимость)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53542"/>
              </p:ext>
            </p:extLst>
          </p:nvPr>
        </p:nvGraphicFramePr>
        <p:xfrm>
          <a:off x="116633" y="1331640"/>
          <a:ext cx="6552727" cy="61048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32047"/>
                <a:gridCol w="5040560"/>
                <a:gridCol w="1080120"/>
              </a:tblGrid>
              <a:tr h="1516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 </a:t>
                      </a:r>
                      <a:r>
                        <a:rPr lang="ru-RU" sz="1000" dirty="0" err="1">
                          <a:effectLst/>
                        </a:rPr>
                        <a:t>окт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пн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n-lt"/>
                        </a:rPr>
                        <a:t>Чеджу</a:t>
                      </a:r>
                      <a:endParaRPr lang="ru-RU" sz="10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-трансфер на </a:t>
                      </a:r>
                      <a:r>
                        <a:rPr lang="ru-RU" sz="1000" b="1" dirty="0">
                          <a:effectLst/>
                          <a:latin typeface="+mn-lt"/>
                        </a:rPr>
                        <a:t>гольф –</a:t>
                      </a:r>
                      <a:r>
                        <a:rPr lang="ru-RU" sz="1000" b="1" dirty="0" smtClean="0">
                          <a:effectLst/>
                          <a:latin typeface="+mn-lt"/>
                        </a:rPr>
                        <a:t>поле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hill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Jeju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турнир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-возвращение в отель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-обед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Ночь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на </a:t>
                      </a:r>
                      <a:r>
                        <a:rPr lang="ru-RU" sz="1000" dirty="0" err="1" smtClean="0">
                          <a:effectLst/>
                          <a:latin typeface="+mn-lt"/>
                        </a:rPr>
                        <a:t>Чеджу</a:t>
                      </a: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отеле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Обед: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(не входит в стоимость)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</a:tr>
              <a:tr h="1820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18 </a:t>
                      </a:r>
                      <a:r>
                        <a:rPr lang="ru-RU" sz="1000" dirty="0" err="1">
                          <a:effectLst/>
                        </a:rPr>
                        <a:t>окт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вт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+mn-lt"/>
                        </a:rPr>
                        <a:t>Чеджу</a:t>
                      </a: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-трансфер на </a:t>
                      </a:r>
                      <a:r>
                        <a:rPr lang="ru-RU" sz="1000" b="1" dirty="0" smtClean="0">
                          <a:effectLst/>
                          <a:latin typeface="+mn-lt"/>
                        </a:rPr>
                        <a:t>гольф –поле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hill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Jeju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, турнир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-возвращение в отель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-обед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- Гала ужин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Ночь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на </a:t>
                      </a:r>
                      <a:r>
                        <a:rPr lang="ru-RU" sz="1000" dirty="0" err="1">
                          <a:effectLst/>
                          <a:latin typeface="+mn-lt"/>
                        </a:rPr>
                        <a:t>Чеджу</a:t>
                      </a: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отеле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Обед: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(не входит в стоимость)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Гала-ужин: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В местном ресторане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/>
                </a:tc>
              </a:tr>
              <a:tr h="166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 окт (ср)</a:t>
                      </a:r>
                      <a:endParaRPr lang="ru-RU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Сеул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-выселение из отеля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-трансфер в аэропорт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Чеджу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-местный авиаперелет до Сеул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-встреча в аэропорту с русскоговорящим гидом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-экскурсия по Сеулу: Дворец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Чхандоккун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секретный сад (ЮНЕСКО)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-размещение в отеле, свободное время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Ночь в Сеуле</a:t>
                      </a:r>
                    </a:p>
                    <a:p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дополнительную плату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озможна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замена экскурсии на игру в гольф.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142" marR="4114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в отеле</a:t>
                      </a: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 </a:t>
                      </a:r>
                      <a:r>
                        <a:rPr lang="ru-RU" sz="1000" dirty="0" err="1">
                          <a:effectLst/>
                        </a:rPr>
                        <a:t>окт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чт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Сеул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-выселение из отеля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-трансфер до Аэропорта Инчхон(Сеул)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142" marR="4114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Завтрак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в отеле</a:t>
                      </a:r>
                      <a:endParaRPr lang="ru-RU" sz="10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1142" marR="4114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93" y="8436"/>
            <a:ext cx="1237814" cy="8017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089" y="8172400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ООО «Тур Бюро Ренессанс»</a:t>
            </a:r>
          </a:p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121069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Хлебный переулок, 22, строение 1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8-495-995-82-98</a:t>
            </a:r>
          </a:p>
          <a:p>
            <a:pPr algn="ctr"/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elena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renaissancetour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172400"/>
            <a:ext cx="6858000" cy="0"/>
          </a:xfrm>
          <a:prstGeom prst="line">
            <a:avLst/>
          </a:prstGeom>
          <a:ln>
            <a:solidFill>
              <a:srgbClr val="B17B4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26" y="815684"/>
            <a:ext cx="5967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200" b="1" u="sng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В стоимость включено</a:t>
            </a:r>
            <a:r>
              <a:rPr lang="en-GB" altLang="ko-KR" sz="1200" b="1" u="sng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:</a:t>
            </a:r>
            <a:endParaRPr lang="ru-RU" altLang="ko-KR" sz="12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6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ru-RU" altLang="ko-KR" sz="1200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ночей проживания в отеле в 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одноместных</a:t>
            </a:r>
            <a:r>
              <a:rPr lang="en-US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/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двухместных номерах</a:t>
            </a:r>
            <a:endParaRPr lang="ru-RU" altLang="ko-KR" sz="1200" dirty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22463"/>
              </p:ext>
            </p:extLst>
          </p:nvPr>
        </p:nvGraphicFramePr>
        <p:xfrm>
          <a:off x="1628800" y="1403648"/>
          <a:ext cx="3600400" cy="12607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12167"/>
                <a:gridCol w="2088233"/>
              </a:tblGrid>
              <a:tr h="3463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Город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Отель</a:t>
                      </a:r>
                      <a:endParaRPr lang="ru-RU" sz="1200" dirty="0"/>
                    </a:p>
                  </a:txBody>
                  <a:tcPr/>
                </a:tc>
              </a:tr>
              <a:tr h="432228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Сеул (1 ночь)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Ramada Plaza Suwon 5* 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22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О.Чеджу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baseline="0" dirty="0" smtClean="0"/>
                        <a:t>(5 ночей)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Shilla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Jeju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5*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5479" y="2483768"/>
            <a:ext cx="6012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ko-KR" sz="1200" dirty="0" smtClean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Завтраки </a:t>
            </a:r>
            <a:r>
              <a:rPr lang="ru-RU" altLang="ko-KR" sz="1200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в отеле</a:t>
            </a:r>
            <a:endParaRPr lang="ru-RU" altLang="ko-K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Гала-ужин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Все  экскурсии по программе, </a:t>
            </a:r>
            <a:r>
              <a:rPr lang="en-US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переезды </a:t>
            </a:r>
            <a:r>
              <a:rPr lang="ru-RU" altLang="ko-KR" sz="1200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и трансферы по программе 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на 28-местном комфортабельном </a:t>
            </a:r>
            <a:r>
              <a:rPr lang="ru-RU" altLang="ko-KR" sz="1200" dirty="0" err="1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минивэне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с русскоговорящим гидом</a:t>
            </a:r>
            <a:endParaRPr lang="en-US" altLang="ko-KR" sz="1200" dirty="0" smtClean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b="1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3 </a:t>
            </a:r>
            <a:r>
              <a:rPr lang="ru-RU" altLang="ko-KR" sz="1200" b="1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игры на о. </a:t>
            </a:r>
            <a:r>
              <a:rPr lang="ru-RU" altLang="ko-KR" sz="1200" b="1" dirty="0" err="1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Чеджу</a:t>
            </a:r>
            <a:r>
              <a:rPr lang="ru-RU" altLang="ko-KR" sz="1200" b="1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ru-RU" altLang="ko-KR" sz="1200" b="1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включая </a:t>
            </a:r>
            <a:r>
              <a:rPr lang="en-GB" altLang="ko-KR" sz="1200" b="1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Caddie fee </a:t>
            </a:r>
            <a:r>
              <a:rPr lang="ru-RU" altLang="ko-KR" sz="1200" b="1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и</a:t>
            </a:r>
            <a:r>
              <a:rPr lang="en-US" altLang="ko-KR" sz="1200" b="1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en-GB" altLang="ko-KR" sz="1200" b="1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Cart fee </a:t>
            </a:r>
            <a:endParaRPr lang="ru-RU" altLang="ko-KR" sz="1200" b="1" dirty="0" smtClean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dirty="0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Входные </a:t>
            </a:r>
            <a:r>
              <a:rPr lang="ru-RU" altLang="ko-KR" sz="1200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билеты по программе</a:t>
            </a:r>
            <a:endParaRPr lang="ru-RU" altLang="ko-KR" sz="1200" dirty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Calibri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altLang="ko-KR" sz="1200" dirty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Calibri" pitchFamily="34" charset="0"/>
              </a:rPr>
              <a:t>Все таксы и сборы за обслуживание, парковку и </a:t>
            </a:r>
            <a:r>
              <a:rPr lang="ru-RU" altLang="ko-KR" sz="1200" dirty="0" err="1" smtClean="0">
                <a:solidFill>
                  <a:prstClr val="black"/>
                </a:solidFill>
                <a:latin typeface="Calibri" pitchFamily="34" charset="0"/>
                <a:ea typeface="Malgun Gothic" pitchFamily="34" charset="-127"/>
                <a:cs typeface="Calibri" pitchFamily="34" charset="0"/>
              </a:rPr>
              <a:t>т.д</a:t>
            </a:r>
            <a:endParaRPr lang="ru-RU" altLang="ko-KR" sz="1200" dirty="0" smtClean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ko-KR" sz="1200" dirty="0">
              <a:solidFill>
                <a:prstClr val="black"/>
              </a:solidFill>
              <a:latin typeface="Calibri" pitchFamily="34" charset="0"/>
              <a:ea typeface="Malgun Gothic" pitchFamily="34" charset="-127"/>
              <a:cs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686" y="4139952"/>
            <a:ext cx="1981274" cy="1929181"/>
          </a:xfrm>
          <a:prstGeom prst="rect">
            <a:avLst/>
          </a:prstGeom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93" y="8436"/>
            <a:ext cx="1237814" cy="80176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8172400"/>
            <a:ext cx="6858000" cy="0"/>
          </a:xfrm>
          <a:prstGeom prst="line">
            <a:avLst/>
          </a:prstGeom>
          <a:ln>
            <a:solidFill>
              <a:srgbClr val="B17B4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27089" y="8172400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ООО «Тур Бюро Ренессанс»</a:t>
            </a:r>
          </a:p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121069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Хлебный переулок, 22, строение 1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8-495-995-82-98</a:t>
            </a:r>
          </a:p>
          <a:p>
            <a:pPr algn="ctr"/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elena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renaissancetour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648" y="6228184"/>
            <a:ext cx="61746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u="sng" dirty="0"/>
              <a:t>В стоимость не включено</a:t>
            </a:r>
            <a:r>
              <a:rPr lang="en-GB" sz="1200" b="1" u="sng" dirty="0"/>
              <a:t>:</a:t>
            </a:r>
            <a:endParaRPr lang="ru-RU" sz="1200" u="sng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/>
              <a:t>Личные расходы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/>
              <a:t>Питание (</a:t>
            </a:r>
            <a:r>
              <a:rPr lang="ru-RU" sz="1200" b="1" dirty="0"/>
              <a:t>обед и ужин, средняя стоимость от </a:t>
            </a:r>
            <a:r>
              <a:rPr lang="en-GB" sz="1200" b="1" dirty="0"/>
              <a:t>US</a:t>
            </a:r>
            <a:r>
              <a:rPr lang="ru-RU" sz="1200" b="1" dirty="0"/>
              <a:t>$20~40 на человека</a:t>
            </a:r>
            <a:r>
              <a:rPr lang="ru-RU" sz="1200" dirty="0"/>
              <a:t>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/>
              <a:t>Авиаперелет  </a:t>
            </a:r>
            <a:r>
              <a:rPr lang="ru-RU" sz="1200" dirty="0" smtClean="0"/>
              <a:t>Москва – </a:t>
            </a:r>
            <a:r>
              <a:rPr lang="ru-RU" sz="1200" dirty="0"/>
              <a:t>Сеул – Москва от 500 евро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Авиаперелет Сеул </a:t>
            </a:r>
            <a:r>
              <a:rPr lang="ru-RU" sz="1200" dirty="0"/>
              <a:t>–</a:t>
            </a:r>
            <a:r>
              <a:rPr lang="ru-RU" sz="1200" dirty="0" smtClean="0"/>
              <a:t> </a:t>
            </a:r>
            <a:r>
              <a:rPr lang="ru-RU" sz="1200" dirty="0" err="1" smtClean="0"/>
              <a:t>Чеджу</a:t>
            </a:r>
            <a:r>
              <a:rPr lang="ru-RU" sz="1200" dirty="0" smtClean="0"/>
              <a:t> – Сеул от 180 евро </a:t>
            </a:r>
          </a:p>
          <a:p>
            <a:endParaRPr lang="ru-RU" sz="1200" dirty="0"/>
          </a:p>
          <a:p>
            <a:pPr algn="just"/>
            <a:r>
              <a:rPr lang="ru-RU" sz="1200" b="1" dirty="0">
                <a:solidFill>
                  <a:srgbClr val="FF0000"/>
                </a:solidFill>
              </a:rPr>
              <a:t>По желанию можно добавить несколько ночей в  Сеуле до начала тура (для </a:t>
            </a:r>
            <a:r>
              <a:rPr lang="en-US" sz="1200" b="1" dirty="0">
                <a:solidFill>
                  <a:srgbClr val="FF0000"/>
                </a:solidFill>
              </a:rPr>
              <a:t>Medical Check Up, </a:t>
            </a:r>
            <a:r>
              <a:rPr lang="ru-RU" sz="1200" b="1" dirty="0">
                <a:solidFill>
                  <a:srgbClr val="FF0000"/>
                </a:solidFill>
              </a:rPr>
              <a:t>экскурсий, шопинга и игр в гольф) и несколько ночей в </a:t>
            </a:r>
            <a:r>
              <a:rPr lang="ru-RU" sz="1200" b="1" dirty="0" err="1">
                <a:solidFill>
                  <a:srgbClr val="FF0000"/>
                </a:solidFill>
              </a:rPr>
              <a:t>Кенджу</a:t>
            </a:r>
            <a:r>
              <a:rPr lang="ru-RU" sz="1200" b="1" dirty="0">
                <a:solidFill>
                  <a:srgbClr val="FF0000"/>
                </a:solidFill>
              </a:rPr>
              <a:t> после окончания тура (переезд на скоростном поезде занимает 2 часа). </a:t>
            </a:r>
          </a:p>
        </p:txBody>
      </p:sp>
    </p:spTree>
    <p:extLst>
      <p:ext uri="{BB962C8B-B14F-4D97-AF65-F5344CB8AC3E}">
        <p14:creationId xmlns:p14="http://schemas.microsoft.com/office/powerpoint/2010/main" val="113170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64" y="779383"/>
            <a:ext cx="5895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pPr algn="ctr"/>
            <a:r>
              <a:rPr lang="ru-RU" sz="1200" b="1" dirty="0" smtClean="0"/>
              <a:t>Сеул</a:t>
            </a:r>
          </a:p>
          <a:p>
            <a:r>
              <a:rPr lang="en-US" sz="1200" b="1" dirty="0"/>
              <a:t>Medical Check </a:t>
            </a:r>
            <a:r>
              <a:rPr lang="en-US" sz="1200" b="1" dirty="0" smtClean="0"/>
              <a:t>Up</a:t>
            </a:r>
            <a:r>
              <a:rPr lang="ru-RU" sz="1200" b="1" dirty="0" smtClean="0"/>
              <a:t> в Сеуле:</a:t>
            </a:r>
          </a:p>
          <a:p>
            <a:r>
              <a:rPr lang="ru-RU" sz="1200" dirty="0" smtClean="0"/>
              <a:t>Проживание в </a:t>
            </a:r>
            <a:r>
              <a:rPr lang="en-US" sz="1200" dirty="0" smtClean="0"/>
              <a:t>Guest House </a:t>
            </a:r>
            <a:r>
              <a:rPr lang="ru-RU" sz="1200" dirty="0" smtClean="0"/>
              <a:t>рядом с госпиталем – от 50 дол. за комнату на 2 человек. </a:t>
            </a:r>
          </a:p>
          <a:p>
            <a:r>
              <a:rPr lang="ru-RU" sz="1200" dirty="0" smtClean="0"/>
              <a:t>Стоимость программы </a:t>
            </a:r>
            <a:r>
              <a:rPr lang="en-US" sz="1200" dirty="0" smtClean="0"/>
              <a:t>Sapphire – </a:t>
            </a:r>
            <a:r>
              <a:rPr lang="ru-RU" sz="1200" dirty="0" smtClean="0"/>
              <a:t>около 1500 дол. </a:t>
            </a:r>
          </a:p>
          <a:p>
            <a:endParaRPr lang="ru-RU" sz="1200" b="1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93" y="8436"/>
            <a:ext cx="1237814" cy="801766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8172400"/>
            <a:ext cx="6858000" cy="0"/>
          </a:xfrm>
          <a:prstGeom prst="line">
            <a:avLst/>
          </a:prstGeom>
          <a:ln>
            <a:solidFill>
              <a:srgbClr val="B17B4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827089" y="8172400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ООО «Тур Бюро Ренессанс»</a:t>
            </a:r>
          </a:p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121069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Хлебный переулок, 22, строение 1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8-495-995-82-98</a:t>
            </a:r>
          </a:p>
          <a:p>
            <a:pPr algn="ctr"/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elena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renaissancetour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6672" y="5364088"/>
            <a:ext cx="59046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Возможны более простые </a:t>
            </a:r>
            <a:r>
              <a:rPr lang="ru-RU" sz="1200" dirty="0" smtClean="0"/>
              <a:t>и </a:t>
            </a:r>
            <a:r>
              <a:rPr lang="ru-RU" sz="1200" dirty="0"/>
              <a:t>расширенные программы. </a:t>
            </a:r>
          </a:p>
          <a:p>
            <a:r>
              <a:rPr lang="ru-RU" sz="1200" b="1" dirty="0"/>
              <a:t>Возможные экскурсии в Сеуле: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Антикварная улица </a:t>
            </a:r>
            <a:r>
              <a:rPr lang="ru-RU" sz="1200" dirty="0" err="1"/>
              <a:t>Инсадонг</a:t>
            </a:r>
            <a:r>
              <a:rPr lang="ru-RU" sz="1200" dirty="0"/>
              <a:t>, </a:t>
            </a:r>
            <a:r>
              <a:rPr lang="ru-RU" sz="1200" dirty="0" err="1"/>
              <a:t>Сеульская</a:t>
            </a:r>
            <a:r>
              <a:rPr lang="ru-RU" sz="1200" dirty="0"/>
              <a:t> телебашня, Деревня традиционных домов </a:t>
            </a:r>
            <a:r>
              <a:rPr lang="ru-RU" sz="1200" dirty="0" err="1"/>
              <a:t>ханок</a:t>
            </a:r>
            <a:r>
              <a:rPr lang="ru-RU" sz="1200" dirty="0"/>
              <a:t> </a:t>
            </a:r>
            <a:r>
              <a:rPr lang="ru-RU" sz="1200" dirty="0" err="1"/>
              <a:t>Намсанголь</a:t>
            </a:r>
            <a:r>
              <a:rPr lang="ru-RU" sz="1200" dirty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Дворец </a:t>
            </a:r>
            <a:r>
              <a:rPr lang="ru-RU" sz="1200" dirty="0" err="1"/>
              <a:t>Кёнбоккун</a:t>
            </a:r>
            <a:r>
              <a:rPr lang="ru-RU" sz="1200" dirty="0"/>
              <a:t>, Национальный этнографический музей Кореи.</a:t>
            </a:r>
          </a:p>
          <a:p>
            <a:r>
              <a:rPr lang="ru-RU" sz="1200" b="1" dirty="0"/>
              <a:t>Гольф поле в Сеуле: </a:t>
            </a:r>
            <a:r>
              <a:rPr lang="en-GB" sz="1200" dirty="0" err="1"/>
              <a:t>Haevichi</a:t>
            </a:r>
            <a:r>
              <a:rPr lang="en-GB" sz="1200" dirty="0"/>
              <a:t> Country Club Seoul </a:t>
            </a:r>
            <a:r>
              <a:rPr lang="ru-RU" sz="1200" dirty="0"/>
              <a:t>в </a:t>
            </a:r>
            <a:r>
              <a:rPr lang="en-GB" sz="1200" dirty="0" err="1"/>
              <a:t>Namyangju</a:t>
            </a:r>
            <a:r>
              <a:rPr lang="ru-RU" sz="1200" dirty="0"/>
              <a:t>.</a:t>
            </a:r>
          </a:p>
          <a:p>
            <a:r>
              <a:rPr lang="ru-RU" sz="1200" dirty="0"/>
              <a:t> </a:t>
            </a:r>
          </a:p>
          <a:p>
            <a:pPr algn="ctr"/>
            <a:r>
              <a:rPr lang="ru-RU" sz="1200" b="1" dirty="0" err="1"/>
              <a:t>Кенджу</a:t>
            </a:r>
            <a:r>
              <a:rPr lang="ru-RU" sz="1200" dirty="0"/>
              <a:t> </a:t>
            </a:r>
          </a:p>
          <a:p>
            <a:r>
              <a:rPr lang="ru-RU" sz="1200" b="1" dirty="0"/>
              <a:t>Возможные экскурсии в </a:t>
            </a:r>
            <a:r>
              <a:rPr lang="ru-RU" sz="1200" b="1" dirty="0" err="1"/>
              <a:t>Кенжу</a:t>
            </a:r>
            <a:r>
              <a:rPr lang="ru-RU" sz="1200" b="1" dirty="0"/>
              <a:t>:</a:t>
            </a:r>
          </a:p>
          <a:p>
            <a:r>
              <a:rPr lang="ru-RU" sz="1200" dirty="0"/>
              <a:t>Комплекс древних гробниц </a:t>
            </a:r>
            <a:r>
              <a:rPr lang="ru-RU" sz="1200" dirty="0" err="1"/>
              <a:t>Тэрынвон</a:t>
            </a:r>
            <a:r>
              <a:rPr lang="ru-RU" sz="1200" dirty="0"/>
              <a:t> и гробница </a:t>
            </a:r>
            <a:r>
              <a:rPr lang="ru-RU" sz="1200" dirty="0" err="1"/>
              <a:t>Чхонмачхон</a:t>
            </a:r>
            <a:r>
              <a:rPr lang="ru-RU" sz="1200" dirty="0"/>
              <a:t>, Обсерватория </a:t>
            </a:r>
            <a:r>
              <a:rPr lang="ru-RU" sz="1200" dirty="0" err="1"/>
              <a:t>Чхомсондэ</a:t>
            </a:r>
            <a:r>
              <a:rPr lang="ru-RU" sz="1200" dirty="0"/>
              <a:t>, Национальный музей </a:t>
            </a:r>
            <a:r>
              <a:rPr lang="ru-RU" sz="1200" dirty="0" err="1"/>
              <a:t>Кёнджу</a:t>
            </a:r>
            <a:r>
              <a:rPr lang="ru-RU" sz="1200" dirty="0"/>
              <a:t>.</a:t>
            </a:r>
          </a:p>
          <a:p>
            <a:r>
              <a:rPr lang="ru-RU" sz="1200" b="1" dirty="0"/>
              <a:t>Гольф поле в </a:t>
            </a:r>
            <a:r>
              <a:rPr lang="ru-RU" sz="1200" b="1" dirty="0" err="1"/>
              <a:t>Кенджу</a:t>
            </a:r>
            <a:r>
              <a:rPr lang="ru-RU" sz="1200" b="1" dirty="0"/>
              <a:t>: </a:t>
            </a:r>
            <a:r>
              <a:rPr lang="en-US" sz="1200" dirty="0"/>
              <a:t>SILLA CC </a:t>
            </a:r>
            <a:r>
              <a:rPr lang="ru-RU" sz="1200" dirty="0"/>
              <a:t>в</a:t>
            </a:r>
            <a:r>
              <a:rPr lang="en-US" sz="1200" dirty="0"/>
              <a:t> </a:t>
            </a:r>
            <a:r>
              <a:rPr lang="en-US" sz="1200" dirty="0" err="1"/>
              <a:t>Gyeongju</a:t>
            </a:r>
            <a:r>
              <a:rPr lang="ru-RU" sz="1200" dirty="0"/>
              <a:t>.</a:t>
            </a:r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22392"/>
              </p:ext>
            </p:extLst>
          </p:nvPr>
        </p:nvGraphicFramePr>
        <p:xfrm>
          <a:off x="404664" y="1901852"/>
          <a:ext cx="5904658" cy="3318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52329"/>
                <a:gridCol w="2952329"/>
              </a:tblGrid>
              <a:tr h="38564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</a:t>
                      </a:r>
                      <a:r>
                        <a:rPr lang="ru-RU" sz="1200" baseline="0" dirty="0" smtClean="0"/>
                        <a:t> обследования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Премиум программы для всех возрастов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116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Диагностика (мужчины)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Диагностика (женщины)</a:t>
                      </a:r>
                      <a:endParaRPr lang="ru-RU" sz="1000" dirty="0"/>
                    </a:p>
                  </a:txBody>
                  <a:tcPr/>
                </a:tc>
              </a:tr>
              <a:tr h="38564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Базовый комплекс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Базовый комплекс</a:t>
                      </a:r>
                      <a:endParaRPr lang="ru-RU" sz="1000" dirty="0"/>
                    </a:p>
                  </a:txBody>
                  <a:tcPr/>
                </a:tc>
              </a:tr>
              <a:tr h="31221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КТ</a:t>
                      </a:r>
                      <a:r>
                        <a:rPr lang="ru-RU" sz="1000" baseline="0" dirty="0" smtClean="0"/>
                        <a:t> коронарной артерии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КТ</a:t>
                      </a:r>
                      <a:r>
                        <a:rPr lang="ru-RU" sz="1000" baseline="0" dirty="0" smtClean="0"/>
                        <a:t> коронарной артерии</a:t>
                      </a:r>
                      <a:endParaRPr lang="ru-RU" sz="1000" dirty="0" smtClean="0"/>
                    </a:p>
                  </a:txBody>
                  <a:tcPr/>
                </a:tc>
              </a:tr>
              <a:tr h="38564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Полное обследование простаты</a:t>
                      </a:r>
                    </a:p>
                    <a:p>
                      <a:r>
                        <a:rPr lang="ru-RU" sz="1000" dirty="0" smtClean="0"/>
                        <a:t>УЗИ простаты</a:t>
                      </a:r>
                    </a:p>
                    <a:p>
                      <a:r>
                        <a:rPr lang="ru-RU" sz="1000" dirty="0" err="1" smtClean="0"/>
                        <a:t>Урофлоуметрия</a:t>
                      </a:r>
                      <a:r>
                        <a:rPr lang="ru-RU" sz="1000" baseline="0" dirty="0" smtClean="0"/>
                        <a:t> </a:t>
                      </a:r>
                    </a:p>
                    <a:p>
                      <a:r>
                        <a:rPr lang="ru-RU" sz="1000" baseline="0" dirty="0" smtClean="0"/>
                        <a:t>Тест на мужские гормоны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УЗИ молочных желез</a:t>
                      </a:r>
                    </a:p>
                    <a:p>
                      <a:r>
                        <a:rPr lang="ru-RU" sz="1000" dirty="0" smtClean="0"/>
                        <a:t>Гинекологическое УЗИ</a:t>
                      </a:r>
                    </a:p>
                    <a:p>
                      <a:r>
                        <a:rPr lang="ru-RU" sz="1000" dirty="0" smtClean="0"/>
                        <a:t>Тест на женские гормоны</a:t>
                      </a:r>
                    </a:p>
                    <a:p>
                      <a:r>
                        <a:rPr lang="ru-RU" sz="1000" dirty="0" smtClean="0"/>
                        <a:t>Тест на ВПЧ</a:t>
                      </a:r>
                      <a:endParaRPr lang="ru-RU" sz="1000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Низкодозированная</a:t>
                      </a:r>
                      <a:r>
                        <a:rPr lang="ru-RU" sz="1000" dirty="0" smtClean="0"/>
                        <a:t> КТ грудной клетки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Низкодозированная</a:t>
                      </a:r>
                      <a:r>
                        <a:rPr lang="ru-RU" sz="1000" dirty="0" smtClean="0"/>
                        <a:t> КТ грудной клетки</a:t>
                      </a:r>
                      <a:endParaRPr lang="ru-RU" sz="1000" dirty="0"/>
                    </a:p>
                  </a:txBody>
                  <a:tcPr/>
                </a:tc>
              </a:tr>
              <a:tr h="23025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УЗИ щитовидной железы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УЗИ щитовидной железы</a:t>
                      </a:r>
                      <a:endParaRPr lang="ru-RU" sz="1000" dirty="0"/>
                    </a:p>
                  </a:txBody>
                  <a:tcPr/>
                </a:tc>
              </a:tr>
              <a:tr h="38564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Полное обследование пищеварительной системы </a:t>
                      </a:r>
                    </a:p>
                    <a:p>
                      <a:r>
                        <a:rPr lang="ru-RU" sz="1000" dirty="0" smtClean="0"/>
                        <a:t>Гастроскопия и </a:t>
                      </a:r>
                      <a:r>
                        <a:rPr lang="ru-RU" sz="1000" dirty="0" err="1" smtClean="0"/>
                        <a:t>колоноскопия</a:t>
                      </a:r>
                      <a:r>
                        <a:rPr lang="ru-RU" sz="1000" dirty="0" smtClean="0"/>
                        <a:t> (под мед. сном)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Полное обследование пищеварительной системы </a:t>
                      </a:r>
                    </a:p>
                    <a:p>
                      <a:r>
                        <a:rPr lang="ru-RU" sz="1000" dirty="0" smtClean="0"/>
                        <a:t>Гастроскопия и </a:t>
                      </a:r>
                      <a:r>
                        <a:rPr lang="ru-RU" sz="1000" dirty="0" err="1" smtClean="0"/>
                        <a:t>колоноскопия</a:t>
                      </a:r>
                      <a:r>
                        <a:rPr lang="ru-RU" sz="1000" dirty="0" smtClean="0"/>
                        <a:t> (под мед. сном)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993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812</Words>
  <Application>Microsoft Office PowerPoint</Application>
  <PresentationFormat>Экран (4:3)</PresentationFormat>
  <Paragraphs>203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Программа тура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Свиридова</dc:creator>
  <cp:lastModifiedBy>natasha</cp:lastModifiedBy>
  <cp:revision>56</cp:revision>
  <cp:lastPrinted>2016-06-17T10:04:10Z</cp:lastPrinted>
  <dcterms:created xsi:type="dcterms:W3CDTF">2016-05-18T09:50:42Z</dcterms:created>
  <dcterms:modified xsi:type="dcterms:W3CDTF">2016-06-27T15:39:11Z</dcterms:modified>
</cp:coreProperties>
</file>